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60" r:id="rId4"/>
    <p:sldId id="261" r:id="rId5"/>
    <p:sldId id="257" r:id="rId6"/>
    <p:sldId id="262" r:id="rId7"/>
    <p:sldId id="265" r:id="rId8"/>
    <p:sldId id="266" r:id="rId9"/>
    <p:sldId id="267" r:id="rId10"/>
    <p:sldId id="268" r:id="rId11"/>
    <p:sldId id="263" r:id="rId12"/>
    <p:sldId id="264" r:id="rId13"/>
    <p:sldId id="258" r:id="rId14"/>
    <p:sldId id="272" r:id="rId15"/>
    <p:sldId id="276" r:id="rId16"/>
    <p:sldId id="273" r:id="rId17"/>
    <p:sldId id="275" r:id="rId18"/>
    <p:sldId id="278" r:id="rId19"/>
    <p:sldId id="279" r:id="rId20"/>
    <p:sldId id="271" r:id="rId21"/>
    <p:sldId id="259" r:id="rId22"/>
    <p:sldId id="277" r:id="rId23"/>
    <p:sldId id="269" r:id="rId24"/>
  </p:sldIdLst>
  <p:sldSz cx="12192000" cy="6858000"/>
  <p:notesSz cx="6858000" cy="9144000"/>
  <p:embeddedFontLst>
    <p:embeddedFont>
      <p:font typeface="나눔고딕 ExtraBold" panose="020B0600000101010101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222A35"/>
    <a:srgbClr val="0B6542"/>
    <a:srgbClr val="057C66"/>
    <a:srgbClr val="FFCD66"/>
    <a:srgbClr val="FFC100"/>
    <a:srgbClr val="B0C70C"/>
    <a:srgbClr val="50A14D"/>
    <a:srgbClr val="26AB5C"/>
    <a:srgbClr val="D7D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 autoAdjust="0"/>
    <p:restoredTop sz="52189" autoAdjust="0"/>
  </p:normalViewPr>
  <p:slideViewPr>
    <p:cSldViewPr snapToGrid="0">
      <p:cViewPr varScale="1">
        <p:scale>
          <a:sx n="59" d="100"/>
          <a:sy n="59" d="100"/>
        </p:scale>
        <p:origin x="4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dk2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1" i="0" u="none" strike="noStrike" kern="1200" spc="0" baseline="0">
                <a:solidFill>
                  <a:schemeClr val="bg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altLang="ko-KR" sz="1600" b="1" baseline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Distribution of Elec-Car </a:t>
            </a:r>
            <a:r>
              <a:rPr lang="en-US" altLang="ko-KR" sz="1000" b="0" baseline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(unit: numbers) </a:t>
            </a:r>
            <a:endParaRPr lang="ko-KR" sz="1200" b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c:rich>
      </c:tx>
      <c:layout>
        <c:manualLayout>
          <c:xMode val="edge"/>
          <c:yMode val="edge"/>
          <c:x val="0.29694224815686643"/>
          <c:y val="1.84186351706036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1" i="0" u="none" strike="noStrike" kern="1200" spc="0" baseline="0">
              <a:solidFill>
                <a:schemeClr val="bg2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Seoul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11'</c:v>
                </c:pt>
                <c:pt idx="1">
                  <c:v>12'</c:v>
                </c:pt>
                <c:pt idx="2">
                  <c:v>13'</c:v>
                </c:pt>
                <c:pt idx="3">
                  <c:v>14'</c:v>
                </c:pt>
                <c:pt idx="4">
                  <c:v>15'</c:v>
                </c:pt>
                <c:pt idx="5">
                  <c:v>16'</c:v>
                </c:pt>
                <c:pt idx="6">
                  <c:v>17'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73</c:v>
                </c:pt>
                <c:pt idx="1">
                  <c:v>285</c:v>
                </c:pt>
                <c:pt idx="2">
                  <c:v>330</c:v>
                </c:pt>
                <c:pt idx="3">
                  <c:v>212</c:v>
                </c:pt>
                <c:pt idx="4">
                  <c:v>452</c:v>
                </c:pt>
                <c:pt idx="5">
                  <c:v>455</c:v>
                </c:pt>
                <c:pt idx="6">
                  <c:v>4112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B9-4DDD-817E-CBFC5542B4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Daegu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11'</c:v>
                </c:pt>
                <c:pt idx="1">
                  <c:v>12'</c:v>
                </c:pt>
                <c:pt idx="2">
                  <c:v>13'</c:v>
                </c:pt>
                <c:pt idx="3">
                  <c:v>14'</c:v>
                </c:pt>
                <c:pt idx="4">
                  <c:v>15'</c:v>
                </c:pt>
                <c:pt idx="5">
                  <c:v>16'</c:v>
                </c:pt>
                <c:pt idx="6">
                  <c:v>17'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7</c:v>
                </c:pt>
                <c:pt idx="1">
                  <c:v>5</c:v>
                </c:pt>
                <c:pt idx="2">
                  <c:v>4</c:v>
                </c:pt>
                <c:pt idx="3">
                  <c:v>5</c:v>
                </c:pt>
                <c:pt idx="4">
                  <c:v>92</c:v>
                </c:pt>
                <c:pt idx="5">
                  <c:v>209</c:v>
                </c:pt>
                <c:pt idx="6">
                  <c:v>1693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B9-4DDD-817E-CBFC5542B449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Jeju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11'</c:v>
                </c:pt>
                <c:pt idx="1">
                  <c:v>12'</c:v>
                </c:pt>
                <c:pt idx="2">
                  <c:v>13'</c:v>
                </c:pt>
                <c:pt idx="3">
                  <c:v>14'</c:v>
                </c:pt>
                <c:pt idx="4">
                  <c:v>15'</c:v>
                </c:pt>
                <c:pt idx="5">
                  <c:v>16'</c:v>
                </c:pt>
                <c:pt idx="6">
                  <c:v>17'</c:v>
                </c:pt>
              </c:strCache>
            </c:strRef>
          </c:cat>
          <c:val>
            <c:numRef>
              <c:f>Sheet1!$R$2:$R$8</c:f>
              <c:numCache>
                <c:formatCode>General</c:formatCode>
                <c:ptCount val="7"/>
                <c:pt idx="0">
                  <c:v>46</c:v>
                </c:pt>
                <c:pt idx="1">
                  <c:v>144</c:v>
                </c:pt>
                <c:pt idx="2">
                  <c:v>160</c:v>
                </c:pt>
                <c:pt idx="3">
                  <c:v>409</c:v>
                </c:pt>
                <c:pt idx="4">
                  <c:v>1615</c:v>
                </c:pt>
                <c:pt idx="5">
                  <c:v>3706</c:v>
                </c:pt>
                <c:pt idx="6">
                  <c:v>3087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B9-4DDD-817E-CBFC5542B449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11'</c:v>
                </c:pt>
                <c:pt idx="1">
                  <c:v>12'</c:v>
                </c:pt>
                <c:pt idx="2">
                  <c:v>13'</c:v>
                </c:pt>
                <c:pt idx="3">
                  <c:v>14'</c:v>
                </c:pt>
                <c:pt idx="4">
                  <c:v>15'</c:v>
                </c:pt>
                <c:pt idx="5">
                  <c:v>16'</c:v>
                </c:pt>
                <c:pt idx="6">
                  <c:v>17'</c:v>
                </c:pt>
              </c:strCache>
            </c:strRef>
          </c:cat>
          <c:val>
            <c:numRef>
              <c:f>Sheet1!$S$2:$S$8</c:f>
              <c:numCache>
                <c:formatCode>General</c:formatCode>
                <c:ptCount val="7"/>
                <c:pt idx="0">
                  <c:v>338</c:v>
                </c:pt>
                <c:pt idx="1">
                  <c:v>753</c:v>
                </c:pt>
                <c:pt idx="2">
                  <c:v>780</c:v>
                </c:pt>
                <c:pt idx="3">
                  <c:v>1075</c:v>
                </c:pt>
                <c:pt idx="4">
                  <c:v>2874</c:v>
                </c:pt>
                <c:pt idx="5">
                  <c:v>5882</c:v>
                </c:pt>
                <c:pt idx="6">
                  <c:v>13631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0B9-4DDD-817E-CBFC5542B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755936"/>
        <c:axId val="236757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Busan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8</c:v>
                      </c:pt>
                      <c:pt idx="1">
                        <c:v>10</c:v>
                      </c:pt>
                      <c:pt idx="2">
                        <c:v>3</c:v>
                      </c:pt>
                      <c:pt idx="3">
                        <c:v>84</c:v>
                      </c:pt>
                      <c:pt idx="4">
                        <c:v>106</c:v>
                      </c:pt>
                      <c:pt idx="5">
                        <c:v>117</c:v>
                      </c:pt>
                      <c:pt idx="6">
                        <c:v>422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80B9-4DDD-817E-CBFC5542B449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Incheon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23</c:v>
                      </c:pt>
                      <c:pt idx="2">
                        <c:v>15</c:v>
                      </c:pt>
                      <c:pt idx="3">
                        <c:v>10</c:v>
                      </c:pt>
                      <c:pt idx="4">
                        <c:v>8</c:v>
                      </c:pt>
                      <c:pt idx="5">
                        <c:v>51</c:v>
                      </c:pt>
                      <c:pt idx="6">
                        <c:v>263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80B9-4DDD-817E-CBFC5542B449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Gwangju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3</c:v>
                      </c:pt>
                      <c:pt idx="2">
                        <c:v>62</c:v>
                      </c:pt>
                      <c:pt idx="3">
                        <c:v>52</c:v>
                      </c:pt>
                      <c:pt idx="4">
                        <c:v>75</c:v>
                      </c:pt>
                      <c:pt idx="5">
                        <c:v>54</c:v>
                      </c:pt>
                      <c:pt idx="6">
                        <c:v>366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80B9-4DDD-817E-CBFC5542B449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Daejeon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4</c:v>
                      </c:pt>
                      <c:pt idx="1">
                        <c:v>6</c:v>
                      </c:pt>
                      <c:pt idx="2">
                        <c:v>6</c:v>
                      </c:pt>
                      <c:pt idx="3">
                        <c:v>2</c:v>
                      </c:pt>
                      <c:pt idx="4">
                        <c:v>7</c:v>
                      </c:pt>
                      <c:pt idx="5">
                        <c:v>42</c:v>
                      </c:pt>
                      <c:pt idx="6">
                        <c:v>215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80B9-4DDD-817E-CBFC5542B449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Ulsan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7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  <c:pt idx="4">
                        <c:v>1</c:v>
                      </c:pt>
                      <c:pt idx="5">
                        <c:v>14</c:v>
                      </c:pt>
                      <c:pt idx="6">
                        <c:v>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80B9-4DDD-817E-CBFC5542B449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Sejong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2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1</c:v>
                      </c:pt>
                      <c:pt idx="5">
                        <c:v>14</c:v>
                      </c:pt>
                      <c:pt idx="6">
                        <c:v>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80B9-4DDD-817E-CBFC5542B449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Gyunggi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35</c:v>
                      </c:pt>
                      <c:pt idx="1">
                        <c:v>74</c:v>
                      </c:pt>
                      <c:pt idx="2">
                        <c:v>31</c:v>
                      </c:pt>
                      <c:pt idx="3">
                        <c:v>58</c:v>
                      </c:pt>
                      <c:pt idx="4">
                        <c:v>84</c:v>
                      </c:pt>
                      <c:pt idx="5">
                        <c:v>226</c:v>
                      </c:pt>
                      <c:pt idx="6">
                        <c:v>1374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80B9-4DDD-817E-CBFC5542B449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</c15:sqref>
                        </c15:formulaRef>
                      </c:ext>
                    </c:extLst>
                    <c:strCache>
                      <c:ptCount val="1"/>
                      <c:pt idx="0">
                        <c:v>Gangwon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</a:schemeClr>
                    </a:solidFill>
                    <a:ln w="9525">
                      <a:solidFill>
                        <a:schemeClr val="accent2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Sheet1!$K$2:$K$8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9</c:v>
                      </c:pt>
                      <c:pt idx="1">
                        <c:v>10</c:v>
                      </c:pt>
                      <c:pt idx="2">
                        <c:v>6</c:v>
                      </c:pt>
                      <c:pt idx="3">
                        <c:v>21</c:v>
                      </c:pt>
                      <c:pt idx="4">
                        <c:v>36</c:v>
                      </c:pt>
                      <c:pt idx="5">
                        <c:v>57</c:v>
                      </c:pt>
                      <c:pt idx="6">
                        <c:v>259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80B9-4DDD-817E-CBFC5542B449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</c15:sqref>
                        </c15:formulaRef>
                      </c:ext>
                    </c:extLst>
                    <c:strCache>
                      <c:ptCount val="1"/>
                      <c:pt idx="0">
                        <c:v>ChungBuk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</a:schemeClr>
                    </a:solidFill>
                    <a:ln w="9525">
                      <a:solidFill>
                        <a:schemeClr val="accent4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Sheet1!$L$2:$L$8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</c:v>
                      </c:pt>
                      <c:pt idx="1">
                        <c:v>6</c:v>
                      </c:pt>
                      <c:pt idx="2">
                        <c:v>6</c:v>
                      </c:pt>
                      <c:pt idx="3">
                        <c:v>3</c:v>
                      </c:pt>
                      <c:pt idx="4">
                        <c:v>8</c:v>
                      </c:pt>
                      <c:pt idx="5">
                        <c:v>14</c:v>
                      </c:pt>
                      <c:pt idx="6">
                        <c:v>186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80B9-4DDD-817E-CBFC5542B449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Sheet1!$M$1</c15:sqref>
                        </c15:formulaRef>
                      </c:ext>
                    </c:extLst>
                    <c:strCache>
                      <c:ptCount val="1"/>
                      <c:pt idx="0">
                        <c:v>ChungNam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</a:schemeClr>
                    </a:solidFill>
                    <a:ln w="9525">
                      <a:solidFill>
                        <a:schemeClr val="accent6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Sheet1!$M$2:$M$8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8</c:v>
                      </c:pt>
                      <c:pt idx="1">
                        <c:v>59</c:v>
                      </c:pt>
                      <c:pt idx="2">
                        <c:v>33</c:v>
                      </c:pt>
                      <c:pt idx="3">
                        <c:v>22</c:v>
                      </c:pt>
                      <c:pt idx="4">
                        <c:v>10</c:v>
                      </c:pt>
                      <c:pt idx="5">
                        <c:v>24</c:v>
                      </c:pt>
                      <c:pt idx="6">
                        <c:v>139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80B9-4DDD-817E-CBFC5542B449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Sheet1!$N$1</c15:sqref>
                        </c15:formulaRef>
                      </c:ext>
                    </c:extLst>
                    <c:strCache>
                      <c:ptCount val="1"/>
                      <c:pt idx="0">
                        <c:v>JeonBuk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Sheet1!$N$2:$N$8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9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10</c:v>
                      </c:pt>
                      <c:pt idx="5">
                        <c:v>12</c:v>
                      </c:pt>
                      <c:pt idx="6">
                        <c:v>224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80B9-4DDD-817E-CBFC5542B449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Sheet1!$O$1</c15:sqref>
                        </c15:formulaRef>
                      </c:ext>
                    </c:extLst>
                    <c:strCache>
                      <c:ptCount val="1"/>
                      <c:pt idx="0">
                        <c:v>JeonNam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Sheet1!$O$2:$O$8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50</c:v>
                      </c:pt>
                      <c:pt idx="1">
                        <c:v>40</c:v>
                      </c:pt>
                      <c:pt idx="2">
                        <c:v>22</c:v>
                      </c:pt>
                      <c:pt idx="3">
                        <c:v>50</c:v>
                      </c:pt>
                      <c:pt idx="4">
                        <c:v>209</c:v>
                      </c:pt>
                      <c:pt idx="5">
                        <c:v>634</c:v>
                      </c:pt>
                      <c:pt idx="6">
                        <c:v>417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80B9-4DDD-817E-CBFC5542B449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Sheet1!$P$1</c15:sqref>
                        </c15:formulaRef>
                      </c:ext>
                    </c:extLst>
                    <c:strCache>
                      <c:ptCount val="1"/>
                      <c:pt idx="0">
                        <c:v>GyeongBuk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Sheet1!$P$2:$P$8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15</c:v>
                      </c:pt>
                      <c:pt idx="1">
                        <c:v>40</c:v>
                      </c:pt>
                      <c:pt idx="2">
                        <c:v>32</c:v>
                      </c:pt>
                      <c:pt idx="3">
                        <c:v>28</c:v>
                      </c:pt>
                      <c:pt idx="4">
                        <c:v>37</c:v>
                      </c:pt>
                      <c:pt idx="5">
                        <c:v>125</c:v>
                      </c:pt>
                      <c:pt idx="6">
                        <c:v>421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80B9-4DDD-817E-CBFC5542B449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Sheet1!$Q$1</c15:sqref>
                        </c15:formulaRef>
                      </c:ext>
                    </c:extLst>
                    <c:strCache>
                      <c:ptCount val="1"/>
                      <c:pt idx="0">
                        <c:v>GyeongNam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50000"/>
                      </a:schemeClr>
                    </a:solidFill>
                    <a:ln w="9525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11'</c:v>
                      </c:pt>
                      <c:pt idx="1">
                        <c:v>12'</c:v>
                      </c:pt>
                      <c:pt idx="2">
                        <c:v>13'</c:v>
                      </c:pt>
                      <c:pt idx="3">
                        <c:v>14'</c:v>
                      </c:pt>
                      <c:pt idx="4">
                        <c:v>15'</c:v>
                      </c:pt>
                      <c:pt idx="5">
                        <c:v>16'</c:v>
                      </c:pt>
                      <c:pt idx="6">
                        <c:v>17'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Sheet1!$Q$2:$Q$8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58</c:v>
                      </c:pt>
                      <c:pt idx="1">
                        <c:v>35</c:v>
                      </c:pt>
                      <c:pt idx="2">
                        <c:v>62</c:v>
                      </c:pt>
                      <c:pt idx="3">
                        <c:v>107</c:v>
                      </c:pt>
                      <c:pt idx="4">
                        <c:v>123</c:v>
                      </c:pt>
                      <c:pt idx="5">
                        <c:v>128</c:v>
                      </c:pt>
                      <c:pt idx="6">
                        <c:v>367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80B9-4DDD-817E-CBFC5542B449}"/>
                  </c:ext>
                </c:extLst>
              </c15:ser>
            </c15:filteredLineSeries>
          </c:ext>
        </c:extLst>
      </c:lineChart>
      <c:catAx>
        <c:axId val="23675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6757904"/>
        <c:crosses val="autoZero"/>
        <c:auto val="1"/>
        <c:lblAlgn val="ctr"/>
        <c:lblOffset val="100"/>
        <c:noMultiLvlLbl val="0"/>
      </c:catAx>
      <c:valAx>
        <c:axId val="23675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23675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2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7936725591784"/>
          <c:y val="0.21107095183976612"/>
          <c:w val="0.50714745146427598"/>
          <c:h val="0.6532856624897773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percentage(%)</c:v>
                </c:pt>
              </c:strCache>
            </c:strRef>
          </c:tx>
          <c:dPt>
            <c:idx val="0"/>
            <c:bubble3D val="0"/>
            <c:spPr>
              <a:solidFill>
                <a:srgbClr val="26AB5C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901-4BB0-BBD6-7B3B6E17C2D7}"/>
              </c:ext>
            </c:extLst>
          </c:dPt>
          <c:dPt>
            <c:idx val="1"/>
            <c:bubble3D val="0"/>
            <c:spPr>
              <a:solidFill>
                <a:srgbClr val="B0C70C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901-4BB0-BBD6-7B3B6E17C2D7}"/>
              </c:ext>
            </c:extLst>
          </c:dPt>
          <c:dPt>
            <c:idx val="2"/>
            <c:bubble3D val="0"/>
            <c:spPr>
              <a:solidFill>
                <a:srgbClr val="0B654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901-4BB0-BBD6-7B3B6E17C2D7}"/>
              </c:ext>
            </c:extLst>
          </c:dPt>
          <c:dPt>
            <c:idx val="3"/>
            <c:bubble3D val="0"/>
            <c:spPr>
              <a:solidFill>
                <a:srgbClr val="FFC1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901-4BB0-BBD6-7B3B6E17C2D7}"/>
              </c:ext>
            </c:extLst>
          </c:dPt>
          <c:dPt>
            <c:idx val="4"/>
            <c:bubble3D val="0"/>
            <c:spPr>
              <a:solidFill>
                <a:srgbClr val="FFCD66">
                  <a:alpha val="88000"/>
                </a:srgb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901-4BB0-BBD6-7B3B6E17C2D7}"/>
              </c:ext>
            </c:extLst>
          </c:dPt>
          <c:dLbls>
            <c:dLbl>
              <c:idx val="0"/>
              <c:layout>
                <c:manualLayout>
                  <c:x val="-0.24679404783764861"/>
                  <c:y val="2.5382411097811631E-2"/>
                </c:manualLayout>
              </c:layout>
              <c:tx>
                <c:rich>
                  <a:bodyPr/>
                  <a:lstStyle/>
                  <a:p>
                    <a:fld id="{18DD9B5B-585D-4D78-90C0-E2214B66E82D}" type="PERCENTAGE">
                      <a:rPr lang="en-US" altLang="ko-KR"/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411224958124149"/>
                      <c:h val="0.107373209701309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901-4BB0-BBD6-7B3B6E17C2D7}"/>
                </c:ext>
              </c:extLst>
            </c:dLbl>
            <c:dLbl>
              <c:idx val="1"/>
              <c:layout>
                <c:manualLayout>
                  <c:x val="0.14653487190930911"/>
                  <c:y val="-8.144202675875658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901-4BB0-BBD6-7B3B6E17C2D7}"/>
                </c:ext>
              </c:extLst>
            </c:dLbl>
            <c:dLbl>
              <c:idx val="2"/>
              <c:layout>
                <c:manualLayout>
                  <c:x val="7.6861240895272687E-2"/>
                  <c:y val="1.337535102406645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901-4BB0-BBD6-7B3B6E17C2D7}"/>
                </c:ext>
              </c:extLst>
            </c:dLbl>
            <c:dLbl>
              <c:idx val="3"/>
              <c:layout>
                <c:manualLayout>
                  <c:x val="8.2466556491815057E-2"/>
                  <c:y val="3.115085399120244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901-4BB0-BBD6-7B3B6E17C2D7}"/>
                </c:ext>
              </c:extLst>
            </c:dLbl>
            <c:dLbl>
              <c:idx val="4"/>
              <c:layout>
                <c:manualLayout>
                  <c:x val="0.11319802909432192"/>
                  <c:y val="0.1552442737316368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901-4BB0-BBD6-7B3B6E17C2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Cell</c:v>
                </c:pt>
                <c:pt idx="1">
                  <c:v>BMS</c:v>
                </c:pt>
                <c:pt idx="2">
                  <c:v>Labour</c:v>
                </c:pt>
                <c:pt idx="3">
                  <c:v>Logistics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60</c:v>
                </c:pt>
                <c:pt idx="1">
                  <c:v>16</c:v>
                </c:pt>
                <c:pt idx="2">
                  <c:v>2</c:v>
                </c:pt>
                <c:pt idx="3">
                  <c:v>4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01-4BB0-BBD6-7B3B6E17C2D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14163-E6AD-4CE4-B403-085F65FB6DA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5528B-A2D8-4840-911C-2D14814D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4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저희 조의 마케팅 플랜은 전기차사용자</a:t>
            </a: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재활용센터</a:t>
            </a: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차보험사 이렇게 세가지를 묶는 방안을 생각해봤습니다</a:t>
            </a: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rgbClr val="24292E"/>
              </a:solidFill>
              <a:latin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먼저 재활용 센터와는 </a:t>
            </a:r>
            <a:endParaRPr lang="en-US" altLang="ko-KR" sz="1200" dirty="0">
              <a:solidFill>
                <a:srgbClr val="24292E"/>
              </a:solidFill>
              <a:latin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센터에 전기차 모델 별 실시간 배터리 상태</a:t>
            </a: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주행성능 등의 데이터와 통계를 제공합니다</a:t>
            </a: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앱 사용자에게는 배터리 교체 시 지원금이나 무료점검 등의 혜택을 지원 </a:t>
            </a:r>
            <a:r>
              <a:rPr lang="ko-KR" altLang="en-US" sz="1200" dirty="0" err="1">
                <a:solidFill>
                  <a:srgbClr val="24292E"/>
                </a:solidFill>
                <a:latin typeface="나눔스퀘어_ac" panose="020B0600000101010101" pitchFamily="50" charset="-127"/>
              </a:rPr>
              <a:t>약속받습니다</a:t>
            </a: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.</a:t>
            </a:r>
          </a:p>
          <a:p>
            <a:pPr marL="0" indent="0">
              <a:buFontTx/>
              <a:buNone/>
            </a:pPr>
            <a:endParaRPr lang="en-US" altLang="ko-KR" sz="1200" dirty="0">
              <a:solidFill>
                <a:srgbClr val="24292E"/>
              </a:solidFill>
              <a:latin typeface="나눔스퀘어_ac" panose="020B0600000101010101" pitchFamily="50" charset="-127"/>
            </a:endParaRPr>
          </a:p>
          <a:p>
            <a:pPr marL="0" indent="0">
              <a:buFontTx/>
              <a:buNone/>
            </a:pP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보험사의 경우에는</a:t>
            </a: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보험사에 누적된 사용자들의 전기차 </a:t>
            </a:r>
            <a:r>
              <a:rPr lang="ko-KR" altLang="en-US" sz="1200" dirty="0" err="1">
                <a:solidFill>
                  <a:srgbClr val="24292E"/>
                </a:solidFill>
                <a:latin typeface="나눔스퀘어_ac" panose="020B0600000101010101" pitchFamily="50" charset="-127"/>
              </a:rPr>
              <a:t>모델별</a:t>
            </a: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  안전성 관련 주행 데이터를 판매합니다</a:t>
            </a: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rgbClr val="24292E"/>
              </a:solidFill>
              <a:latin typeface="나눔스퀘어_ac" panose="020B0600000101010101" pitchFamily="50" charset="-127"/>
            </a:endParaRPr>
          </a:p>
          <a:p>
            <a:endParaRPr lang="en-US" altLang="ko-KR" dirty="0"/>
          </a:p>
          <a:p>
            <a:r>
              <a:rPr lang="ko-KR" altLang="en-US" dirty="0"/>
              <a:t>앱 사용자에게는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-  </a:t>
            </a:r>
            <a:r>
              <a:rPr lang="ko-KR" altLang="en-US" dirty="0"/>
              <a:t>주행 데이터와 실시간 배터리 상태 정보 등을 테슬라 </a:t>
            </a:r>
            <a:r>
              <a:rPr lang="en-US" altLang="ko-KR" dirty="0"/>
              <a:t>API</a:t>
            </a:r>
            <a:r>
              <a:rPr lang="ko-KR" altLang="en-US" dirty="0"/>
              <a:t>를 이용해 받아옵니다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-  </a:t>
            </a: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재활용 센터와 </a:t>
            </a:r>
            <a:r>
              <a:rPr lang="ko-KR" altLang="en-US" sz="1200" dirty="0" err="1">
                <a:solidFill>
                  <a:srgbClr val="24292E"/>
                </a:solidFill>
                <a:latin typeface="나눔스퀘어_ac" panose="020B0600000101010101" pitchFamily="50" charset="-127"/>
              </a:rPr>
              <a:t>연게해</a:t>
            </a: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 배터리교체 비용을 일부 지원하고</a:t>
            </a: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보험사와 연계해 보험사 홍보 차원의 연관 보험상품 가입 시 할인혜택 등을 제공합니다</a:t>
            </a: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.</a:t>
            </a:r>
          </a:p>
          <a:p>
            <a:pPr marL="0" indent="0">
              <a:buFontTx/>
              <a:buNone/>
            </a:pP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-</a:t>
            </a:r>
            <a:r>
              <a:rPr lang="ko-KR" altLang="en-US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  또한 효율적 배터리 사용을 위한 운전습관 개선 코칭 서비스를 제공합니다</a:t>
            </a: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5528B-A2D8-4840-911C-2D14814DBB8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2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D67A2-FEE7-4497-9B92-9BBBB0C9F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B76B0F-B3B6-466B-B8C5-D6C9824DB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53FD3-A948-4249-BC40-B53ED6B8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6E408F-F546-45C3-95FF-5B8F69BC7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BC62F-0EC3-4D98-9AF1-64E88D93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28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3F6D7-855D-4A75-906A-957BF625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6AECAB-1C34-47B8-A14A-67FE90AE4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1FE818-FC50-4BEA-876D-4392E9AD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3D6442-AE90-45CE-B1D7-5DC28A83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25162-2FBB-4094-B183-328226E2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2E0E4E-0F74-47D6-9660-74E65F261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8D338A-3F22-49C4-845D-FA8156008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44DB4-5DC2-4C68-8968-B55B28AE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5B4BC-5E08-4B48-9B80-9AB828EDB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A416D-586A-41EF-B9C2-8896E51F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95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BC00B-29ED-49D9-A14B-BC50B6E05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1B081-BA7C-4B16-9BE9-CC5BD2115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F21BF2-5B53-489C-A775-51CB621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A2565-9976-4194-B0B7-8241E80A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2C648-D205-4C93-A881-8DDEFE149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17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CA4A1-E5B3-496D-8374-2B27B7EF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B97AAC-F466-407F-A6BA-76B3EC4F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0A3C5-861F-4DE7-B8A8-7EF3C228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C7F21-0606-4084-A437-6C58FED4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47DE95-648C-474A-B960-FF5354C4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8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8A9CB-13EB-4598-8AFE-DD061693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CD8CC8-2FAF-47F7-981B-7735B9142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D1F97-F2B4-4B8D-AE1A-6D77C480D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4B9EF-E7CA-45FD-AF5A-2E23FFF31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ED55B-26B0-414A-8432-E98D9AF1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079698-1778-41FC-8F94-2E435B954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45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6072A-6945-4E00-A65D-1F3250D7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F9E19-812A-4A20-98E5-4FCF2F738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7C1491-8B43-41CA-BBEE-DC7D5E591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F98C79-6B92-4079-AF7D-2683D9251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07B4B2-E2AC-4A0E-9FC8-757EEFE88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106623-28D1-4ECB-89A9-F661A157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115A77-4FF6-4F17-8C46-BD215B2F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CAF3AE-61B1-4129-B35E-03A80557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74496-D912-4CC3-BDDE-B95716EE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FB71C9-EA1E-4306-830F-25F3B702F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03B9C9-6196-47D1-9AD8-F84B8CB5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AF21B6-CABA-40D4-B2A9-210B1D15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8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EBB800-C0F5-4677-97C3-C8435A42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08F604-7FBF-486D-863B-37CB114C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7A431-081D-4D0A-8A39-03146D83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A05B8-EEDB-4CE4-9C7D-976E16A9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16E696-EB04-4FC4-8A6D-44CCF0CD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4D4B36-6B34-4A7F-9118-C63906677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1E438-18B7-4AA3-BDD8-9355AA94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4DEAD6-9B7A-4F4A-9ACA-F9C3A4BA1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492EB-FAED-46F1-BD99-F4D2267B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9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B8DA1-CA4F-4AD8-8065-9EFD8FE9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BCF688-B510-4F43-A7C1-6B6F4470F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7BE7B6-0582-4C66-98E1-483C32BB1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548A37-5F03-4497-BEA5-4508363F4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CD653-6E26-4BAF-9488-608B8DB7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B02AA1-7480-4755-AC19-725CE227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07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4A1B5A-1F18-4123-BD6E-38A2091D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4149F1-AC21-40EA-8480-E65557087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62BE1-B9C0-48AB-BD13-FB2F863D7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93B78-A57B-4138-B3AB-387EF25B59BD}" type="datetimeFigureOut">
              <a:rPr lang="ko-KR" altLang="en-US" smtClean="0"/>
              <a:t>2020-06-27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3A598-08C2-4E7C-BAD7-2F3412438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4E02E-D6AF-4EC2-A5C4-E8EC5335A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C7D45-73FE-44B3-AC17-C4E86599E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9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cad=rja&amp;uact=8&amp;ved=2ahUKEwj28_2T3dTiAhUaK6YKHfWMCXkQjRx6BAgBEAU&amp;url=https%3A%2F%2Fwww.flaticon.com%2Ffree-icon%2Fblockchain_824918&amp;psig=AOvVaw373OpsYS8D8NWu1RMRm98k&amp;ust=155990593296893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rct=j&amp;q=&amp;esrc=s&amp;source=images&amp;cd=&amp;cad=rja&amp;uact=8&amp;ved=2ahUKEwio1fHX3dTiAhVPGKYKHbt8Df4QjRx6BAgBEAU&amp;url=https%3A%2F%2Fwww.flaticon.com%2Ffree-icon%2Fdistribution_1683667&amp;psig=AOvVaw2ycY0-4Hoif9ndzKji6D1y&amp;ust=1559906155197714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google.com/url?sa=i&amp;rct=j&amp;q=&amp;esrc=s&amp;source=images&amp;cd=&amp;cad=rja&amp;uact=8&amp;ved=2ahUKEwjQub3Z3NTiAhVyIqYKHU9tBlQQjRx6BAgBEAU&amp;url=https%3A%2F%2Fwww.flaticon.com%2Ffree-icon%2Fblockchain_848601&amp;psig=AOvVaw373OpsYS8D8NWu1RMRm98k&amp;ust=1559905932968930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www.google.com/url?sa=i&amp;rct=j&amp;q=&amp;esrc=s&amp;source=images&amp;cd=&amp;cad=rja&amp;uact=8&amp;ved=2ahUKEwiZyLn0jtDiAhVIjLwKHRJhAW4QjRx6BAgBEAU&amp;url=https%3A%2F%2Fworldvectorlogo.com%2Flogo%2Fmetamask&amp;psig=AOvVaw30RDmxUerfV2hIHuzfeRg0&amp;ust=1559747640792072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google.com/url?sa=i&amp;rct=j&amp;q=&amp;esrc=s&amp;source=images&amp;cd=&amp;cad=rja&amp;uact=8&amp;ved=2ahUKEwiJ6tfIj9DiAhUOOrwKHR00BaUQjRx6BAgBEAU&amp;url=https%3A%2F%2Ftruffleframework.com%2Fdocs%2Fganache%2Foverview&amp;psig=AOvVaw10NhGQHw9CM0Gp1P6uJGRt&amp;ust=1559747818803940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iEzb3akdDiAhVGf7wKHX__DewQjRx6BAgBEAU&amp;url=https%3A%2F%2Fwww.flaticon.com%2Ffree-icon%2Fboy_163812&amp;psig=AOvVaw3U_o3WNSzhsptak6UJp2Kl&amp;ust=155974836889067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google.com/url?sa=i&amp;rct=j&amp;q=&amp;esrc=s&amp;source=images&amp;cd=&amp;cad=rja&amp;uact=8&amp;ved=2ahUKEwiapKmyk9DiAhVChrwKHd05DB8QjRx6BAgBEAU&amp;url=https%3A%2F%2Fwww.flaticon.com%2Ffree-icon%2Fgirl_163850&amp;psig=AOvVaw3PjkZvnbngu0KeXlBZqahI&amp;ust=1559748838907400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C6E5E1-3342-4601-AC9E-89743BCA6B8A}"/>
              </a:ext>
            </a:extLst>
          </p:cNvPr>
          <p:cNvSpPr/>
          <p:nvPr/>
        </p:nvSpPr>
        <p:spPr>
          <a:xfrm>
            <a:off x="879193" y="343654"/>
            <a:ext cx="416052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 Graduate Project Third Presentation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7A7C69-BDF5-4C51-8343-A2FAD9E06C91}"/>
              </a:ext>
            </a:extLst>
          </p:cNvPr>
          <p:cNvSpPr/>
          <p:nvPr/>
        </p:nvSpPr>
        <p:spPr>
          <a:xfrm>
            <a:off x="703730" y="669188"/>
            <a:ext cx="10784540" cy="5665695"/>
          </a:xfrm>
          <a:prstGeom prst="roundRect">
            <a:avLst>
              <a:gd name="adj" fmla="val 48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006D21-C3CD-461A-90F4-399BE2670ECA}"/>
              </a:ext>
            </a:extLst>
          </p:cNvPr>
          <p:cNvGrpSpPr/>
          <p:nvPr/>
        </p:nvGrpSpPr>
        <p:grpSpPr>
          <a:xfrm>
            <a:off x="2022790" y="1958290"/>
            <a:ext cx="5858187" cy="1543745"/>
            <a:chOff x="5230360" y="2306474"/>
            <a:chExt cx="5858187" cy="1543745"/>
          </a:xfrm>
        </p:grpSpPr>
        <p:sp>
          <p:nvSpPr>
            <p:cNvPr id="15" name="Google Shape;86;p13">
              <a:extLst>
                <a:ext uri="{FF2B5EF4-FFF2-40B4-BE49-F238E27FC236}">
                  <a16:creationId xmlns:a16="http://schemas.microsoft.com/office/drawing/2014/main" id="{0F3DF5DC-A1B3-4683-96AF-13246C85E2A4}"/>
                </a:ext>
              </a:extLst>
            </p:cNvPr>
            <p:cNvSpPr txBox="1">
              <a:spLocks/>
            </p:cNvSpPr>
            <p:nvPr/>
          </p:nvSpPr>
          <p:spPr>
            <a:xfrm>
              <a:off x="6543540" y="2306474"/>
              <a:ext cx="2570480" cy="679346"/>
            </a:xfrm>
            <a:prstGeom prst="rect">
              <a:avLst/>
            </a:prstGeom>
          </p:spPr>
          <p:txBody>
            <a:bodyPr spcFirstLastPara="1" vert="horz" wrap="square" lIns="68569" tIns="68569" rIns="68569" bIns="68569" rtlCol="0" anchor="t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" dirty="0" err="1">
                  <a:solidFill>
                    <a:srgbClr val="00206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Blottery</a:t>
              </a:r>
              <a:endParaRPr lang="en-US" dirty="0">
                <a:solidFill>
                  <a:srgbClr val="00206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pic>
          <p:nvPicPr>
            <p:cNvPr id="16" name="그림 15" descr="모니터, 표지판, 화면, 시계이(가) 표시된 사진&#10;&#10;자동 생성된 설명">
              <a:extLst>
                <a:ext uri="{FF2B5EF4-FFF2-40B4-BE49-F238E27FC236}">
                  <a16:creationId xmlns:a16="http://schemas.microsoft.com/office/drawing/2014/main" id="{738934A0-870A-47F6-88B1-1D5EDF62A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360" y="2306475"/>
              <a:ext cx="1099958" cy="67934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934BC3-BCA0-40DC-95DC-AF6EB489380A}"/>
                </a:ext>
              </a:extLst>
            </p:cNvPr>
            <p:cNvSpPr/>
            <p:nvPr/>
          </p:nvSpPr>
          <p:spPr>
            <a:xfrm>
              <a:off x="5230360" y="3057438"/>
              <a:ext cx="5858187" cy="792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" sz="16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After-used electric car battery management System</a:t>
              </a:r>
              <a:br>
                <a:rPr lang="en-US" altLang="ko" sz="16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</a:br>
              <a:r>
                <a:rPr lang="en-US" altLang="ko" sz="16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with </a:t>
              </a:r>
              <a:r>
                <a:rPr lang="en-US" altLang="ko" sz="1600" b="1" dirty="0" err="1">
                  <a:solidFill>
                    <a:srgbClr val="002060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BlockChain</a:t>
              </a:r>
              <a:endParaRPr lang="ko-KR" altLang="en-US" sz="16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BFEC8E7-2DA9-4126-8E9F-8DF35E125B3B}"/>
              </a:ext>
            </a:extLst>
          </p:cNvPr>
          <p:cNvSpPr txBox="1"/>
          <p:nvPr/>
        </p:nvSpPr>
        <p:spPr>
          <a:xfrm>
            <a:off x="8589189" y="4313833"/>
            <a:ext cx="210826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201533661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이승수</a:t>
            </a:r>
            <a:endParaRPr lang="en-US" altLang="ko-KR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201533662 </a:t>
            </a:r>
            <a:r>
              <a:rPr lang="ko-KR" altLang="en-US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이원창</a:t>
            </a:r>
            <a:endParaRPr lang="en-US" altLang="ko-KR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201635805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김서윤</a:t>
            </a:r>
          </a:p>
        </p:txBody>
      </p:sp>
    </p:spTree>
    <p:extLst>
      <p:ext uri="{BB962C8B-B14F-4D97-AF65-F5344CB8AC3E}">
        <p14:creationId xmlns:p14="http://schemas.microsoft.com/office/powerpoint/2010/main" val="3913557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F9F80FC-D093-4D2D-829C-5F709C0B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74" y="2015480"/>
            <a:ext cx="7828651" cy="36747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DE1775-036D-40F8-A05C-6F9FD397C628}"/>
              </a:ext>
            </a:extLst>
          </p:cNvPr>
          <p:cNvSpPr/>
          <p:nvPr/>
        </p:nvSpPr>
        <p:spPr>
          <a:xfrm>
            <a:off x="886877" y="1325886"/>
            <a:ext cx="4180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dirty="0">
                <a:solidFill>
                  <a:schemeClr val="tx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Basic Battery Unit = Battery Module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4E7A7C-0AC7-4D81-AC2D-8E5E1B38041F}"/>
              </a:ext>
            </a:extLst>
          </p:cNvPr>
          <p:cNvSpPr/>
          <p:nvPr/>
        </p:nvSpPr>
        <p:spPr>
          <a:xfrm>
            <a:off x="5067637" y="6010535"/>
            <a:ext cx="443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 will manage battery module as a </a:t>
            </a:r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45152-79E8-5949-953D-9236591A2C5C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BF06-4F50-1045-B1FF-04CE51CEF42D}"/>
              </a:ext>
            </a:extLst>
          </p:cNvPr>
          <p:cNvSpPr txBox="1"/>
          <p:nvPr/>
        </p:nvSpPr>
        <p:spPr>
          <a:xfrm>
            <a:off x="953845" y="206189"/>
            <a:ext cx="204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2125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F49EB-C700-4415-B0DA-36C2B7D0CC4E}"/>
              </a:ext>
            </a:extLst>
          </p:cNvPr>
          <p:cNvSpPr txBox="1"/>
          <p:nvPr/>
        </p:nvSpPr>
        <p:spPr>
          <a:xfrm>
            <a:off x="727816" y="1011753"/>
            <a:ext cx="6116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BlockChain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B50D4-3830-47D4-BDC3-3BF5586533B6}"/>
              </a:ext>
            </a:extLst>
          </p:cNvPr>
          <p:cNvSpPr txBox="1"/>
          <p:nvPr/>
        </p:nvSpPr>
        <p:spPr>
          <a:xfrm>
            <a:off x="259975" y="5340042"/>
            <a:ext cx="11932025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“Distributed data storage technology”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that stores data in blocks and links it in a chain, </a:t>
            </a:r>
          </a:p>
          <a:p>
            <a:pPr algn="ctr">
              <a:lnSpc>
                <a:spcPct val="13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replicating it to numerous computers at the same time."</a:t>
            </a:r>
            <a:endParaRPr lang="en-US" altLang="ko-KR" sz="1600" dirty="0">
              <a:solidFill>
                <a:srgbClr val="727ED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17154B-C9EF-4DAE-AE0E-C7FDD83C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00" y="2194560"/>
            <a:ext cx="7285199" cy="2938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69514-DCCD-D540-A4F5-4098175422FD}"/>
              </a:ext>
            </a:extLst>
          </p:cNvPr>
          <p:cNvSpPr txBox="1"/>
          <p:nvPr/>
        </p:nvSpPr>
        <p:spPr>
          <a:xfrm>
            <a:off x="953845" y="206189"/>
            <a:ext cx="1983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710A9-12C5-CD43-9483-2C82284A052F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48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657956-F892-453C-B77A-0C8D3C36C441}"/>
              </a:ext>
            </a:extLst>
          </p:cNvPr>
          <p:cNvGrpSpPr/>
          <p:nvPr/>
        </p:nvGrpSpPr>
        <p:grpSpPr>
          <a:xfrm>
            <a:off x="1088005" y="2483221"/>
            <a:ext cx="10050206" cy="3179009"/>
            <a:chOff x="1088005" y="2483221"/>
            <a:chExt cx="10050206" cy="317900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BEC499C-8E3F-4869-B7D3-61CF05848520}"/>
                </a:ext>
              </a:extLst>
            </p:cNvPr>
            <p:cNvGrpSpPr/>
            <p:nvPr/>
          </p:nvGrpSpPr>
          <p:grpSpPr>
            <a:xfrm>
              <a:off x="1088005" y="2483221"/>
              <a:ext cx="2752677" cy="3178023"/>
              <a:chOff x="1088005" y="2483221"/>
              <a:chExt cx="2752677" cy="3178023"/>
            </a:xfrm>
          </p:grpSpPr>
          <p:pic>
            <p:nvPicPr>
              <p:cNvPr id="6" name="Picture 4" descr="blockchain flat icon에 대한 이미지 검색결과">
                <a:hlinkClick r:id="rId2"/>
                <a:extLst>
                  <a:ext uri="{FF2B5EF4-FFF2-40B4-BE49-F238E27FC236}">
                    <a16:creationId xmlns:a16="http://schemas.microsoft.com/office/drawing/2014/main" id="{035D23EC-839F-406C-8169-7E0535F436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8183" y="2483221"/>
                <a:ext cx="1792323" cy="1792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FCA9BC8-3427-4163-9680-F86947A71D0D}"/>
                  </a:ext>
                </a:extLst>
              </p:cNvPr>
              <p:cNvSpPr/>
              <p:nvPr/>
            </p:nvSpPr>
            <p:spPr>
              <a:xfrm>
                <a:off x="1088005" y="4645581"/>
                <a:ext cx="2752677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Not a centralized server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→ Transaction details are </a:t>
                </a:r>
              </a:p>
              <a:p>
                <a:pPr algn="ctr"/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sent to all users </a:t>
                </a:r>
                <a:endPara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A64B96B-E446-4D7D-9CFA-ED65EF764107}"/>
                </a:ext>
              </a:extLst>
            </p:cNvPr>
            <p:cNvGrpSpPr/>
            <p:nvPr/>
          </p:nvGrpSpPr>
          <p:grpSpPr>
            <a:xfrm>
              <a:off x="4858373" y="2483221"/>
              <a:ext cx="2469843" cy="3179009"/>
              <a:chOff x="4858373" y="2483221"/>
              <a:chExt cx="2469843" cy="3179009"/>
            </a:xfrm>
          </p:grpSpPr>
          <p:pic>
            <p:nvPicPr>
              <p:cNvPr id="5" name="Picture 2" descr="blockchain flat icon에 대한 이미지 검색결과">
                <a:hlinkClick r:id="rId4"/>
                <a:extLst>
                  <a:ext uri="{FF2B5EF4-FFF2-40B4-BE49-F238E27FC236}">
                    <a16:creationId xmlns:a16="http://schemas.microsoft.com/office/drawing/2014/main" id="{D56229C1-BB24-40E3-A62B-E577B36926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7134" y="2483221"/>
                <a:ext cx="1792323" cy="1792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328545E-E1C0-44CC-8FDF-9C2AFD717160}"/>
                  </a:ext>
                </a:extLst>
              </p:cNvPr>
              <p:cNvSpPr/>
              <p:nvPr/>
            </p:nvSpPr>
            <p:spPr>
              <a:xfrm>
                <a:off x="4858373" y="4646567"/>
                <a:ext cx="2469843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All participants share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→ Cannot be forged </a:t>
                </a:r>
              </a:p>
              <a:p>
                <a:pPr algn="ctr"/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or tampered with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00F587-9503-4BAA-9872-25B06F171E50}"/>
                </a:ext>
              </a:extLst>
            </p:cNvPr>
            <p:cNvGrpSpPr/>
            <p:nvPr/>
          </p:nvGrpSpPr>
          <p:grpSpPr>
            <a:xfrm>
              <a:off x="8306282" y="2483221"/>
              <a:ext cx="2831929" cy="3004000"/>
              <a:chOff x="8306282" y="2483221"/>
              <a:chExt cx="2831929" cy="3004000"/>
            </a:xfrm>
          </p:grpSpPr>
          <p:pic>
            <p:nvPicPr>
              <p:cNvPr id="7" name="Picture 6" descr="distribution flaticon에 대한 이미지 검색결과">
                <a:hlinkClick r:id="rId6"/>
                <a:extLst>
                  <a:ext uri="{FF2B5EF4-FFF2-40B4-BE49-F238E27FC236}">
                    <a16:creationId xmlns:a16="http://schemas.microsoft.com/office/drawing/2014/main" id="{0BF2D60C-2428-4B69-8410-F6DAE9046C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1493" y="2483221"/>
                <a:ext cx="1792324" cy="1792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29211D1-A897-4684-A8DC-70F0FE19FD6F}"/>
                  </a:ext>
                </a:extLst>
              </p:cNvPr>
              <p:cNvSpPr/>
              <p:nvPr/>
            </p:nvSpPr>
            <p:spPr>
              <a:xfrm>
                <a:off x="8306282" y="4784080"/>
                <a:ext cx="2831929" cy="703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Data distribution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→  Data safety and reliability</a:t>
                </a:r>
                <a:endPara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F1E99B-4ED5-4F54-9CD4-91EC180C5AED}"/>
              </a:ext>
            </a:extLst>
          </p:cNvPr>
          <p:cNvSpPr txBox="1"/>
          <p:nvPr/>
        </p:nvSpPr>
        <p:spPr>
          <a:xfrm>
            <a:off x="727816" y="1011753"/>
            <a:ext cx="6116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BlockChain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3ED6D9-5F64-6241-8BA5-FF1FB8A8F560}"/>
              </a:ext>
            </a:extLst>
          </p:cNvPr>
          <p:cNvSpPr txBox="1"/>
          <p:nvPr/>
        </p:nvSpPr>
        <p:spPr>
          <a:xfrm>
            <a:off x="953845" y="206189"/>
            <a:ext cx="1983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Background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72198-EA89-D14A-953D-4115B9D5AD74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1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F17DA8-A328-484D-910B-F0B92B53FCF2}"/>
              </a:ext>
            </a:extLst>
          </p:cNvPr>
          <p:cNvGrpSpPr/>
          <p:nvPr/>
        </p:nvGrpSpPr>
        <p:grpSpPr>
          <a:xfrm>
            <a:off x="1558864" y="1740642"/>
            <a:ext cx="9074271" cy="4832461"/>
            <a:chOff x="335947" y="1586897"/>
            <a:chExt cx="5741422" cy="30575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EB37C3-60DF-431F-A924-C9B9B7195BD8}"/>
                </a:ext>
              </a:extLst>
            </p:cNvPr>
            <p:cNvSpPr/>
            <p:nvPr/>
          </p:nvSpPr>
          <p:spPr>
            <a:xfrm>
              <a:off x="335947" y="1725074"/>
              <a:ext cx="3132453" cy="1250274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88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0737805-AE2C-4E99-934D-38F0ED04B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4" r="29200"/>
            <a:stretch/>
          </p:blipFill>
          <p:spPr>
            <a:xfrm>
              <a:off x="946413" y="1920920"/>
              <a:ext cx="571237" cy="909612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84C2151-551B-48D3-ADB8-02164CD51E86}"/>
                </a:ext>
              </a:extLst>
            </p:cNvPr>
            <p:cNvGrpSpPr/>
            <p:nvPr/>
          </p:nvGrpSpPr>
          <p:grpSpPr>
            <a:xfrm>
              <a:off x="2129910" y="3450233"/>
              <a:ext cx="808896" cy="954071"/>
              <a:chOff x="4365561" y="2199811"/>
              <a:chExt cx="2069647" cy="2378462"/>
            </a:xfrm>
          </p:grpSpPr>
          <p:pic>
            <p:nvPicPr>
              <p:cNvPr id="39" name="Picture 2" descr="metamask logo에 대한 이미지 검색결과">
                <a:hlinkClick r:id="rId3"/>
                <a:extLst>
                  <a:ext uri="{FF2B5EF4-FFF2-40B4-BE49-F238E27FC236}">
                    <a16:creationId xmlns:a16="http://schemas.microsoft.com/office/drawing/2014/main" id="{FDAB2418-6690-4E90-88E0-EB5C78413E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152" y="2199811"/>
                <a:ext cx="1772303" cy="1844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D48028-0BE4-414D-AB57-9E1CC76A11F3}"/>
                  </a:ext>
                </a:extLst>
              </p:cNvPr>
              <p:cNvSpPr txBox="1"/>
              <p:nvPr/>
            </p:nvSpPr>
            <p:spPr>
              <a:xfrm>
                <a:off x="4365561" y="4092806"/>
                <a:ext cx="2069647" cy="485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spc="56" dirty="0">
                    <a:solidFill>
                      <a:srgbClr val="989697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METAMASK</a:t>
                </a:r>
                <a:endParaRPr lang="ko-KR" altLang="en-US" sz="1400" b="1" spc="56" dirty="0">
                  <a:solidFill>
                    <a:srgbClr val="98969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pic>
          <p:nvPicPr>
            <p:cNvPr id="25" name="Picture 4" descr="ganache logo에 대한 이미지 검색결과">
              <a:hlinkClick r:id="rId5"/>
              <a:extLst>
                <a:ext uri="{FF2B5EF4-FFF2-40B4-BE49-F238E27FC236}">
                  <a16:creationId xmlns:a16="http://schemas.microsoft.com/office/drawing/2014/main" id="{EC14EF3D-DA03-404D-9C50-4007D9727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694" y="3418133"/>
              <a:ext cx="684207" cy="105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4E46D1F-CEF8-45A7-89FC-DE36D4E2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527" y="1920920"/>
              <a:ext cx="1224902" cy="841101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449F97-4922-401A-BB3F-AAA50C3E9E8F}"/>
                </a:ext>
              </a:extLst>
            </p:cNvPr>
            <p:cNvSpPr/>
            <p:nvPr/>
          </p:nvSpPr>
          <p:spPr>
            <a:xfrm>
              <a:off x="457652" y="1628813"/>
              <a:ext cx="564122" cy="1993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Language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717C54E-F479-48E6-A3EB-A0A2C01D1232}"/>
                </a:ext>
              </a:extLst>
            </p:cNvPr>
            <p:cNvSpPr/>
            <p:nvPr/>
          </p:nvSpPr>
          <p:spPr>
            <a:xfrm>
              <a:off x="3645315" y="1722098"/>
              <a:ext cx="2432054" cy="1250274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88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4C729AF-B49D-4ECB-8F43-B105BACB8B2E}"/>
                </a:ext>
              </a:extLst>
            </p:cNvPr>
            <p:cNvSpPr/>
            <p:nvPr/>
          </p:nvSpPr>
          <p:spPr>
            <a:xfrm>
              <a:off x="3794714" y="1586897"/>
              <a:ext cx="962634" cy="2227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Cryptocurrency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BDDE35D-91AB-4570-AE83-157A7A38F512}"/>
                </a:ext>
              </a:extLst>
            </p:cNvPr>
            <p:cNvSpPr/>
            <p:nvPr/>
          </p:nvSpPr>
          <p:spPr>
            <a:xfrm>
              <a:off x="335947" y="3212408"/>
              <a:ext cx="1321007" cy="1422836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88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AE981B-5BF8-4E3F-B9E3-23BE8CF62760}"/>
                </a:ext>
              </a:extLst>
            </p:cNvPr>
            <p:cNvSpPr/>
            <p:nvPr/>
          </p:nvSpPr>
          <p:spPr>
            <a:xfrm>
              <a:off x="418654" y="3071609"/>
              <a:ext cx="355909" cy="2227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DB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A410A9E-FFF2-402F-B5CB-26BAC9EC7C08}"/>
                </a:ext>
              </a:extLst>
            </p:cNvPr>
            <p:cNvSpPr/>
            <p:nvPr/>
          </p:nvSpPr>
          <p:spPr>
            <a:xfrm>
              <a:off x="1808841" y="3213172"/>
              <a:ext cx="2432054" cy="1431293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88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DE3353E-26D8-41B1-9C4F-DF21F894FEE5}"/>
                </a:ext>
              </a:extLst>
            </p:cNvPr>
            <p:cNvSpPr/>
            <p:nvPr/>
          </p:nvSpPr>
          <p:spPr>
            <a:xfrm>
              <a:off x="1913897" y="3094131"/>
              <a:ext cx="875024" cy="2227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Ethereum tool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29AE8A-0356-44DD-90EC-DDF411442897}"/>
                </a:ext>
              </a:extLst>
            </p:cNvPr>
            <p:cNvSpPr/>
            <p:nvPr/>
          </p:nvSpPr>
          <p:spPr>
            <a:xfrm>
              <a:off x="4429079" y="3212408"/>
              <a:ext cx="1648290" cy="1431293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88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229C02-DCD7-48D0-AEC1-2C4767157FE1}"/>
                </a:ext>
              </a:extLst>
            </p:cNvPr>
            <p:cNvSpPr/>
            <p:nvPr/>
          </p:nvSpPr>
          <p:spPr>
            <a:xfrm>
              <a:off x="4501979" y="3113896"/>
              <a:ext cx="545509" cy="2227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Mobile</a:t>
              </a:r>
            </a:p>
          </p:txBody>
        </p:sp>
        <p:pic>
          <p:nvPicPr>
            <p:cNvPr id="36" name="Picture 4" descr="flutter에 대한 이미지 검색결과">
              <a:extLst>
                <a:ext uri="{FF2B5EF4-FFF2-40B4-BE49-F238E27FC236}">
                  <a16:creationId xmlns:a16="http://schemas.microsoft.com/office/drawing/2014/main" id="{95A1997E-F126-47AE-9723-7EDEBCB2E2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" t="11927" r="6136" b="11080"/>
            <a:stretch/>
          </p:blipFill>
          <p:spPr bwMode="auto">
            <a:xfrm>
              <a:off x="4601668" y="3705899"/>
              <a:ext cx="1285133" cy="422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dart logo 이미지 검색결과&quot;">
              <a:extLst>
                <a:ext uri="{FF2B5EF4-FFF2-40B4-BE49-F238E27FC236}">
                  <a16:creationId xmlns:a16="http://schemas.microsoft.com/office/drawing/2014/main" id="{7D23A28B-5E36-42CC-BBDF-B2F790025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256" y="1964886"/>
              <a:ext cx="1342768" cy="75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56D1224-A5A7-4EB8-AF99-AFFAB17EE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7243" y="3447806"/>
              <a:ext cx="855287" cy="918924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8F4E6B3-481C-864E-8041-57C225E6433E}"/>
              </a:ext>
            </a:extLst>
          </p:cNvPr>
          <p:cNvSpPr txBox="1"/>
          <p:nvPr/>
        </p:nvSpPr>
        <p:spPr>
          <a:xfrm>
            <a:off x="953845" y="206189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Implementation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B31CEA-55A8-B24E-A80D-741DBE218DD7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5E737D-C840-944D-95E9-980A0B0E6344}"/>
              </a:ext>
            </a:extLst>
          </p:cNvPr>
          <p:cNvSpPr/>
          <p:nvPr/>
        </p:nvSpPr>
        <p:spPr>
          <a:xfrm>
            <a:off x="728719" y="1060281"/>
            <a:ext cx="3013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24292E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Specs of Project</a:t>
            </a:r>
          </a:p>
        </p:txBody>
      </p:sp>
    </p:spTree>
    <p:extLst>
      <p:ext uri="{BB962C8B-B14F-4D97-AF65-F5344CB8AC3E}">
        <p14:creationId xmlns:p14="http://schemas.microsoft.com/office/powerpoint/2010/main" val="2041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295A9A-3575-D443-BD28-913B8D26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5" y="1483567"/>
            <a:ext cx="6039422" cy="4778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57A864-4E2A-0D45-8C4E-DE951C8D9D33}"/>
              </a:ext>
            </a:extLst>
          </p:cNvPr>
          <p:cNvSpPr txBox="1"/>
          <p:nvPr/>
        </p:nvSpPr>
        <p:spPr>
          <a:xfrm>
            <a:off x="953845" y="206189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8BEA9-7EEC-8241-9096-69CEF36A710E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B766A-0414-A74A-9F69-3DCB2E2368D8}"/>
              </a:ext>
            </a:extLst>
          </p:cNvPr>
          <p:cNvSpPr txBox="1"/>
          <p:nvPr/>
        </p:nvSpPr>
        <p:spPr>
          <a:xfrm>
            <a:off x="6227180" y="2610851"/>
            <a:ext cx="57063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Splash &amp; Login Screen</a:t>
            </a:r>
          </a:p>
          <a:p>
            <a:pPr algn="r"/>
            <a:endParaRPr kumimoji="1" lang="en-US" altLang="ko-Kore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r>
              <a:rPr kumimoji="1"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Users can select type of login </a:t>
            </a:r>
            <a:br>
              <a:rPr kumimoji="1"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en-US" altLang="ko-Kore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KakaoTalk</a:t>
            </a:r>
            <a:r>
              <a:rPr kumimoji="1"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en-US" altLang="ko-Kore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Naver</a:t>
            </a:r>
            <a:r>
              <a:rPr kumimoji="1"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 or E – mail)</a:t>
            </a:r>
          </a:p>
          <a:p>
            <a:pPr algn="r"/>
            <a:endParaRPr kumimoji="1" lang="en-US" altLang="ko-Kore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r>
              <a:rPr kumimoji="1"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Login type (</a:t>
            </a:r>
            <a:r>
              <a:rPr kumimoji="1" lang="en-US" altLang="ko-Kore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KakaoTalk</a:t>
            </a:r>
            <a:r>
              <a:rPr kumimoji="1"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en-US" altLang="ko-Kore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Naver</a:t>
            </a:r>
            <a:r>
              <a:rPr kumimoji="1"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) uses their login </a:t>
            </a:r>
            <a:r>
              <a:rPr kumimoji="1" lang="en-US" altLang="ko-Kore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api</a:t>
            </a:r>
            <a:endParaRPr kumimoji="1" lang="en-US" altLang="ko-Kore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endParaRPr kumimoji="1" lang="en-US" altLang="ko-Kore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r>
              <a:rPr kumimoji="1"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Login type (E – mail) uses our own server</a:t>
            </a:r>
            <a:endParaRPr kumimoji="1"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32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57A864-4E2A-0D45-8C4E-DE951C8D9D33}"/>
              </a:ext>
            </a:extLst>
          </p:cNvPr>
          <p:cNvSpPr txBox="1"/>
          <p:nvPr/>
        </p:nvSpPr>
        <p:spPr>
          <a:xfrm>
            <a:off x="953845" y="206189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8BEA9-7EEC-8241-9096-69CEF36A710E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9A49FF-2294-894F-966E-778B576C4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5" y="1463593"/>
            <a:ext cx="6162227" cy="4818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1EE56-67A9-5743-AE6F-8FFDDAB48AE4}"/>
              </a:ext>
            </a:extLst>
          </p:cNvPr>
          <p:cNvSpPr txBox="1"/>
          <p:nvPr/>
        </p:nvSpPr>
        <p:spPr>
          <a:xfrm>
            <a:off x="6475992" y="1480563"/>
            <a:ext cx="57063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Main Screen</a:t>
            </a:r>
          </a:p>
          <a:p>
            <a:pPr algn="r"/>
            <a:r>
              <a:rPr kumimoji="1" lang="en-US" altLang="ko-Kore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2 – 1. Recycling Rate Monitoring screen</a:t>
            </a:r>
          </a:p>
          <a:p>
            <a:pPr algn="r"/>
            <a:endParaRPr kumimoji="1" lang="en-US" altLang="ko-Kore-KR" sz="20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You can monitor recycling rate in real time</a:t>
            </a:r>
            <a:b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Next, You can see the battery recycling rate at main page. </a:t>
            </a:r>
          </a:p>
          <a:p>
            <a:pPr algn="r"/>
            <a:b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You can select one of three page buttons at bottom.(Battery List, Recycling Rate, My Page)</a:t>
            </a:r>
          </a:p>
          <a:p>
            <a:pPr algn="r"/>
            <a:b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At 'Recycling Rate' page, you can monitor battery </a:t>
            </a:r>
          </a:p>
          <a:p>
            <a:pPr algn="r"/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information</a:t>
            </a:r>
          </a:p>
          <a:p>
            <a:pPr algn="r"/>
            <a:endParaRPr lang="en" altLang="ko-Kore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When you click one of battery slot at main page, you can look at detailed information about each </a:t>
            </a:r>
          </a:p>
          <a:p>
            <a:pPr algn="r"/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batteries. </a:t>
            </a:r>
          </a:p>
        </p:txBody>
      </p:sp>
    </p:spTree>
    <p:extLst>
      <p:ext uri="{BB962C8B-B14F-4D97-AF65-F5344CB8AC3E}">
        <p14:creationId xmlns:p14="http://schemas.microsoft.com/office/powerpoint/2010/main" val="3941012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57A864-4E2A-0D45-8C4E-DE951C8D9D33}"/>
              </a:ext>
            </a:extLst>
          </p:cNvPr>
          <p:cNvSpPr txBox="1"/>
          <p:nvPr/>
        </p:nvSpPr>
        <p:spPr>
          <a:xfrm>
            <a:off x="953845" y="206189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8BEA9-7EEC-8241-9096-69CEF36A710E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1F615-0B6A-4E47-B4B4-1DBABF0F6D96}"/>
              </a:ext>
            </a:extLst>
          </p:cNvPr>
          <p:cNvSpPr txBox="1"/>
          <p:nvPr/>
        </p:nvSpPr>
        <p:spPr>
          <a:xfrm>
            <a:off x="6485681" y="2195351"/>
            <a:ext cx="570631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Main Screen</a:t>
            </a:r>
          </a:p>
          <a:p>
            <a:pPr algn="r"/>
            <a:r>
              <a:rPr kumimoji="1" lang="en-US" altLang="ko-Kore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2 – 2. Battery List</a:t>
            </a:r>
          </a:p>
          <a:p>
            <a:pPr algn="r"/>
            <a:endParaRPr kumimoji="1" lang="en-US" altLang="ko-Kore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Battery List: view information</a:t>
            </a:r>
          </a:p>
          <a:p>
            <a:pPr algn="r"/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(Expire date, state, manufacturer, location, etc.)</a:t>
            </a:r>
          </a:p>
          <a:p>
            <a:pPr algn="r"/>
            <a:endParaRPr lang="en" altLang="ko-Kore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Each battery contains expire date, state, </a:t>
            </a:r>
          </a:p>
          <a:p>
            <a:pPr algn="r"/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manufacturer, location, etc.</a:t>
            </a:r>
          </a:p>
          <a:p>
            <a:pPr algn="r"/>
            <a:endParaRPr lang="en" altLang="ko-Kore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Lists of batteries sorted by selected criteria</a:t>
            </a:r>
            <a:b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endParaRPr lang="en" altLang="ko-Kore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83F106-135A-F64A-8C71-38C1BFB5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55" y="1581333"/>
            <a:ext cx="5901659" cy="45828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EF4B9C-A02E-A644-B148-60840F3113A3}"/>
              </a:ext>
            </a:extLst>
          </p:cNvPr>
          <p:cNvSpPr/>
          <p:nvPr/>
        </p:nvSpPr>
        <p:spPr>
          <a:xfrm>
            <a:off x="596855" y="2766349"/>
            <a:ext cx="2817677" cy="3472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7066C77D-B905-1347-9090-00828C408D86}"/>
              </a:ext>
            </a:extLst>
          </p:cNvPr>
          <p:cNvSpPr/>
          <p:nvPr/>
        </p:nvSpPr>
        <p:spPr>
          <a:xfrm rot="13766032">
            <a:off x="3335790" y="3027940"/>
            <a:ext cx="399765" cy="484632"/>
          </a:xfrm>
          <a:prstGeom prst="rightArrow">
            <a:avLst>
              <a:gd name="adj1" fmla="val 60913"/>
              <a:gd name="adj2" fmla="val 57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463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57A864-4E2A-0D45-8C4E-DE951C8D9D33}"/>
              </a:ext>
            </a:extLst>
          </p:cNvPr>
          <p:cNvSpPr txBox="1"/>
          <p:nvPr/>
        </p:nvSpPr>
        <p:spPr>
          <a:xfrm>
            <a:off x="953845" y="206189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8BEA9-7EEC-8241-9096-69CEF36A710E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01EBB6-D254-6E47-A3DF-729A2DEB7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52" y="1403672"/>
            <a:ext cx="3046293" cy="4904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8474E-4CFF-B04C-97F5-5BFDF1800CAA}"/>
              </a:ext>
            </a:extLst>
          </p:cNvPr>
          <p:cNvSpPr txBox="1"/>
          <p:nvPr/>
        </p:nvSpPr>
        <p:spPr>
          <a:xfrm>
            <a:off x="4950106" y="1397675"/>
            <a:ext cx="5706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Main Screen</a:t>
            </a:r>
          </a:p>
          <a:p>
            <a:pPr algn="r"/>
            <a:r>
              <a:rPr kumimoji="1" lang="en-US" altLang="ko-Kore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2 – 3. Detail History of each Battery</a:t>
            </a:r>
          </a:p>
          <a:p>
            <a:pPr algn="r"/>
            <a:endParaRPr kumimoji="1" lang="en-US" altLang="ko-Kore-KR" sz="20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You can look at selected battery's recycling history when click one of battery list want to look up.</a:t>
            </a:r>
            <a:endParaRPr kumimoji="1" lang="en-US" altLang="ko-Kore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endParaRPr kumimoji="1" lang="en-US" altLang="ko-Kore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90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57A864-4E2A-0D45-8C4E-DE951C8D9D33}"/>
              </a:ext>
            </a:extLst>
          </p:cNvPr>
          <p:cNvSpPr txBox="1"/>
          <p:nvPr/>
        </p:nvSpPr>
        <p:spPr>
          <a:xfrm>
            <a:off x="953845" y="206189"/>
            <a:ext cx="479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Implementation – Sample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8BEA9-7EEC-8241-9096-69CEF36A710E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ECEF7-7EAE-1E4F-A71B-4C0DB82E82BB}"/>
              </a:ext>
            </a:extLst>
          </p:cNvPr>
          <p:cNvSpPr txBox="1"/>
          <p:nvPr/>
        </p:nvSpPr>
        <p:spPr>
          <a:xfrm>
            <a:off x="953845" y="1026307"/>
            <a:ext cx="5706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Create Wallet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85DF9A-1455-004C-A897-59B5979DA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45" y="1772864"/>
            <a:ext cx="5981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7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57A864-4E2A-0D45-8C4E-DE951C8D9D33}"/>
              </a:ext>
            </a:extLst>
          </p:cNvPr>
          <p:cNvSpPr txBox="1"/>
          <p:nvPr/>
        </p:nvSpPr>
        <p:spPr>
          <a:xfrm>
            <a:off x="953845" y="206189"/>
            <a:ext cx="479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Implementation – Sample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8BEA9-7EEC-8241-9096-69CEF36A710E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ECEF7-7EAE-1E4F-A71B-4C0DB82E82BB}"/>
              </a:ext>
            </a:extLst>
          </p:cNvPr>
          <p:cNvSpPr txBox="1"/>
          <p:nvPr/>
        </p:nvSpPr>
        <p:spPr>
          <a:xfrm>
            <a:off x="389681" y="1067276"/>
            <a:ext cx="5706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Create Hash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670AEE-C229-234A-B6F7-75BD10D75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55"/>
          <a:stretch/>
        </p:blipFill>
        <p:spPr>
          <a:xfrm>
            <a:off x="313765" y="1819426"/>
            <a:ext cx="5563936" cy="3678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F0B68B-6BBC-D94B-BE59-A47239667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4"/>
          <a:stretch/>
        </p:blipFill>
        <p:spPr>
          <a:xfrm>
            <a:off x="6096000" y="2883935"/>
            <a:ext cx="5988332" cy="36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2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134B87-EEA8-4E4D-92E5-53E3F6488CA1}"/>
              </a:ext>
            </a:extLst>
          </p:cNvPr>
          <p:cNvSpPr txBox="1"/>
          <p:nvPr/>
        </p:nvSpPr>
        <p:spPr>
          <a:xfrm>
            <a:off x="476724" y="241879"/>
            <a:ext cx="27142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blipFill>
                  <a:blip r:embed="rId2"/>
                  <a:stretch>
                    <a:fillRect/>
                  </a:stretch>
                </a:blip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INDEX</a:t>
            </a:r>
            <a:endParaRPr lang="ko-KR" altLang="en-US" sz="6600" b="1" dirty="0">
              <a:blipFill>
                <a:blip r:embed="rId2"/>
                <a:stretch>
                  <a:fillRect/>
                </a:stretch>
              </a:blip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528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E0CF7EE-5D81-4539-9DF3-8FBCEB1A5D3F}"/>
              </a:ext>
            </a:extLst>
          </p:cNvPr>
          <p:cNvGrpSpPr/>
          <p:nvPr/>
        </p:nvGrpSpPr>
        <p:grpSpPr>
          <a:xfrm>
            <a:off x="4563837" y="1672072"/>
            <a:ext cx="7314398" cy="2043358"/>
            <a:chOff x="856167" y="2510233"/>
            <a:chExt cx="7314398" cy="20433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B9BCB18-31E3-46D0-919F-7AA5FDA441E5}"/>
                </a:ext>
              </a:extLst>
            </p:cNvPr>
            <p:cNvGrpSpPr/>
            <p:nvPr/>
          </p:nvGrpSpPr>
          <p:grpSpPr>
            <a:xfrm>
              <a:off x="856167" y="2510233"/>
              <a:ext cx="2326871" cy="2043358"/>
              <a:chOff x="856167" y="2510233"/>
              <a:chExt cx="3670800" cy="3223538"/>
            </a:xfrm>
          </p:grpSpPr>
          <p:sp>
            <p:nvSpPr>
              <p:cNvPr id="9" name="육각형 8">
                <a:extLst>
                  <a:ext uri="{FF2B5EF4-FFF2-40B4-BE49-F238E27FC236}">
                    <a16:creationId xmlns:a16="http://schemas.microsoft.com/office/drawing/2014/main" id="{35F60166-3E05-4F49-B2A2-5B0AE6D084C1}"/>
                  </a:ext>
                </a:extLst>
              </p:cNvPr>
              <p:cNvSpPr/>
              <p:nvPr/>
            </p:nvSpPr>
            <p:spPr>
              <a:xfrm rot="1785150">
                <a:off x="856167" y="2510233"/>
                <a:ext cx="3670800" cy="3223538"/>
              </a:xfrm>
              <a:prstGeom prst="hexagon">
                <a:avLst>
                  <a:gd name="adj" fmla="val 28097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육각형 11">
                <a:extLst>
                  <a:ext uri="{FF2B5EF4-FFF2-40B4-BE49-F238E27FC236}">
                    <a16:creationId xmlns:a16="http://schemas.microsoft.com/office/drawing/2014/main" id="{DF88DF7E-4CF5-483F-B920-1F9A55D3D83F}"/>
                  </a:ext>
                </a:extLst>
              </p:cNvPr>
              <p:cNvSpPr/>
              <p:nvPr/>
            </p:nvSpPr>
            <p:spPr>
              <a:xfrm rot="1785150">
                <a:off x="1068819" y="2701658"/>
                <a:ext cx="3245491" cy="2850050"/>
              </a:xfrm>
              <a:prstGeom prst="hexagon">
                <a:avLst>
                  <a:gd name="adj" fmla="val 28097"/>
                  <a:gd name="vf" fmla="val 11547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477812-2E04-4D27-899E-2225C3C08BCD}"/>
                </a:ext>
              </a:extLst>
            </p:cNvPr>
            <p:cNvSpPr/>
            <p:nvPr/>
          </p:nvSpPr>
          <p:spPr>
            <a:xfrm>
              <a:off x="3120865" y="3067876"/>
              <a:ext cx="50497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Give: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Sell domestic Electric-Car  Driving data/statistics     </a:t>
              </a:r>
            </a:p>
            <a:p>
              <a:r>
                <a:rPr lang="en-US" altLang="ko-KR" sz="16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    by each models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AA051A3-B5D6-4DBC-BBE2-5164C9696F93}"/>
                </a:ext>
              </a:extLst>
            </p:cNvPr>
            <p:cNvCxnSpPr>
              <a:cxnSpLocks/>
            </p:cNvCxnSpPr>
            <p:nvPr/>
          </p:nvCxnSpPr>
          <p:spPr>
            <a:xfrm>
              <a:off x="3028602" y="2969826"/>
              <a:ext cx="2527760" cy="0"/>
            </a:xfrm>
            <a:prstGeom prst="line">
              <a:avLst/>
            </a:prstGeom>
            <a:ln w="571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6F6DA97-0D28-4B27-9E94-9BDBC84959E8}"/>
                </a:ext>
              </a:extLst>
            </p:cNvPr>
            <p:cNvSpPr/>
            <p:nvPr/>
          </p:nvSpPr>
          <p:spPr>
            <a:xfrm>
              <a:off x="2902821" y="2528074"/>
              <a:ext cx="32174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24292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Car Insurance Company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9DD7E32-6E30-4A60-A821-D7CEFC1BBBDA}"/>
              </a:ext>
            </a:extLst>
          </p:cNvPr>
          <p:cNvGrpSpPr/>
          <p:nvPr/>
        </p:nvGrpSpPr>
        <p:grpSpPr>
          <a:xfrm>
            <a:off x="1376017" y="3374423"/>
            <a:ext cx="4510785" cy="2043358"/>
            <a:chOff x="6471402" y="3974592"/>
            <a:chExt cx="4510785" cy="20433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83AD510-5E89-404C-A050-2A298DEA3EF8}"/>
                </a:ext>
              </a:extLst>
            </p:cNvPr>
            <p:cNvSpPr/>
            <p:nvPr/>
          </p:nvSpPr>
          <p:spPr>
            <a:xfrm>
              <a:off x="6699508" y="3992852"/>
              <a:ext cx="2010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24292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Electric Car users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016BD39-71B5-444C-9BAF-25CF3B4B0BE7}"/>
                </a:ext>
              </a:extLst>
            </p:cNvPr>
            <p:cNvGrpSpPr/>
            <p:nvPr/>
          </p:nvGrpSpPr>
          <p:grpSpPr>
            <a:xfrm>
              <a:off x="8655316" y="3974592"/>
              <a:ext cx="2326871" cy="2043358"/>
              <a:chOff x="856168" y="2510233"/>
              <a:chExt cx="3670800" cy="3223538"/>
            </a:xfrm>
          </p:grpSpPr>
          <p:sp>
            <p:nvSpPr>
              <p:cNvPr id="19" name="육각형 18">
                <a:extLst>
                  <a:ext uri="{FF2B5EF4-FFF2-40B4-BE49-F238E27FC236}">
                    <a16:creationId xmlns:a16="http://schemas.microsoft.com/office/drawing/2014/main" id="{F30B1230-E107-4675-822E-6C3398971A19}"/>
                  </a:ext>
                </a:extLst>
              </p:cNvPr>
              <p:cNvSpPr/>
              <p:nvPr/>
            </p:nvSpPr>
            <p:spPr>
              <a:xfrm rot="1785150">
                <a:off x="856168" y="2510233"/>
                <a:ext cx="3670800" cy="3223538"/>
              </a:xfrm>
              <a:prstGeom prst="hexagon">
                <a:avLst>
                  <a:gd name="adj" fmla="val 28097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육각형 19">
                <a:extLst>
                  <a:ext uri="{FF2B5EF4-FFF2-40B4-BE49-F238E27FC236}">
                    <a16:creationId xmlns:a16="http://schemas.microsoft.com/office/drawing/2014/main" id="{5D753238-DDF6-4643-9199-FDE2195B624B}"/>
                  </a:ext>
                </a:extLst>
              </p:cNvPr>
              <p:cNvSpPr/>
              <p:nvPr/>
            </p:nvSpPr>
            <p:spPr>
              <a:xfrm rot="1785150">
                <a:off x="1068819" y="2701658"/>
                <a:ext cx="3245491" cy="2850050"/>
              </a:xfrm>
              <a:prstGeom prst="hexagon">
                <a:avLst>
                  <a:gd name="adj" fmla="val 28097"/>
                  <a:gd name="vf" fmla="val 11547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2976D9B-F4AD-4470-967B-776DFC05C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1402" y="4441087"/>
              <a:ext cx="2339261" cy="22414"/>
            </a:xfrm>
            <a:prstGeom prst="line">
              <a:avLst/>
            </a:prstGeom>
            <a:ln w="571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자동차 여행 - 무료 수송개 아이콘">
              <a:extLst>
                <a:ext uri="{FF2B5EF4-FFF2-40B4-BE49-F238E27FC236}">
                  <a16:creationId xmlns:a16="http://schemas.microsoft.com/office/drawing/2014/main" id="{73E09BCF-A49A-45A5-9736-EC192C2F13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52" b="27333"/>
            <a:stretch/>
          </p:blipFill>
          <p:spPr bwMode="auto">
            <a:xfrm>
              <a:off x="9120408" y="4683309"/>
              <a:ext cx="1396682" cy="62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C694D32-5102-0847-A61B-E7818109DA36}"/>
              </a:ext>
            </a:extLst>
          </p:cNvPr>
          <p:cNvSpPr txBox="1"/>
          <p:nvPr/>
        </p:nvSpPr>
        <p:spPr>
          <a:xfrm>
            <a:off x="953845" y="206189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Marketing Plan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FE810A-ACB4-B34C-9FF4-A44D18973943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2A9733-DC3B-8248-8236-8B844DAB3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98" y="2013079"/>
            <a:ext cx="1361344" cy="136134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D260D3-3747-4308-9097-640B6A5F4D87}"/>
              </a:ext>
            </a:extLst>
          </p:cNvPr>
          <p:cNvSpPr/>
          <p:nvPr/>
        </p:nvSpPr>
        <p:spPr>
          <a:xfrm>
            <a:off x="484420" y="3973065"/>
            <a:ext cx="32699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Give:</a:t>
            </a:r>
          </a:p>
          <a:p>
            <a:r>
              <a:rPr lang="en-US" altLang="ko-KR" sz="16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- Battery exchange cost benefit.</a:t>
            </a:r>
          </a:p>
          <a:p>
            <a:r>
              <a:rPr lang="en-US" altLang="ko-KR" sz="16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- Cost benefit for Joined Insurance services</a:t>
            </a:r>
          </a:p>
          <a:p>
            <a:r>
              <a:rPr lang="en-US" altLang="ko-KR" sz="16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- Driving habit coaching service for battery-life improvement.</a:t>
            </a:r>
          </a:p>
          <a:p>
            <a:r>
              <a:rPr lang="en-US" altLang="ko-KR" sz="16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Take:</a:t>
            </a:r>
          </a:p>
          <a:p>
            <a:r>
              <a:rPr lang="en-US" altLang="ko-KR" sz="16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- Gather </a:t>
            </a:r>
            <a:r>
              <a:rPr lang="en-US" altLang="ko-KR" sz="1600" dirty="0" err="1">
                <a:solidFill>
                  <a:srgbClr val="24292E"/>
                </a:solidFill>
                <a:latin typeface="나눔스퀘어_ac" panose="020B0600000101010101" pitchFamily="50" charset="-127"/>
              </a:rPr>
              <a:t>driving&amp;battery</a:t>
            </a:r>
            <a:r>
              <a:rPr lang="en-US" altLang="ko-KR" sz="16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 data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24292E"/>
              </a:solidFill>
              <a:latin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24292E"/>
              </a:solidFill>
              <a:latin typeface="나눔스퀘어_ac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9937CB4-CFDE-4D96-8E29-0D33DA133524}"/>
              </a:ext>
            </a:extLst>
          </p:cNvPr>
          <p:cNvGrpSpPr/>
          <p:nvPr/>
        </p:nvGrpSpPr>
        <p:grpSpPr>
          <a:xfrm>
            <a:off x="5556583" y="3310200"/>
            <a:ext cx="6626452" cy="2043358"/>
            <a:chOff x="856167" y="2510233"/>
            <a:chExt cx="6626452" cy="204335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3880F20-2109-4990-8EB7-B2E872B5F0AB}"/>
                </a:ext>
              </a:extLst>
            </p:cNvPr>
            <p:cNvGrpSpPr/>
            <p:nvPr/>
          </p:nvGrpSpPr>
          <p:grpSpPr>
            <a:xfrm>
              <a:off x="856167" y="2510233"/>
              <a:ext cx="2326871" cy="2043358"/>
              <a:chOff x="856167" y="2510233"/>
              <a:chExt cx="3670800" cy="3223538"/>
            </a:xfrm>
          </p:grpSpPr>
          <p:sp>
            <p:nvSpPr>
              <p:cNvPr id="48" name="육각형 47">
                <a:extLst>
                  <a:ext uri="{FF2B5EF4-FFF2-40B4-BE49-F238E27FC236}">
                    <a16:creationId xmlns:a16="http://schemas.microsoft.com/office/drawing/2014/main" id="{8DDD3B6A-856D-4042-892E-80DFA957C665}"/>
                  </a:ext>
                </a:extLst>
              </p:cNvPr>
              <p:cNvSpPr/>
              <p:nvPr/>
            </p:nvSpPr>
            <p:spPr>
              <a:xfrm rot="1785150">
                <a:off x="856167" y="2510233"/>
                <a:ext cx="3670800" cy="3223538"/>
              </a:xfrm>
              <a:prstGeom prst="hexagon">
                <a:avLst>
                  <a:gd name="adj" fmla="val 28097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육각형 48">
                <a:extLst>
                  <a:ext uri="{FF2B5EF4-FFF2-40B4-BE49-F238E27FC236}">
                    <a16:creationId xmlns:a16="http://schemas.microsoft.com/office/drawing/2014/main" id="{4C50385F-DC4D-4F8F-BE60-C5145FACD1D6}"/>
                  </a:ext>
                </a:extLst>
              </p:cNvPr>
              <p:cNvSpPr/>
              <p:nvPr/>
            </p:nvSpPr>
            <p:spPr>
              <a:xfrm rot="1785150">
                <a:off x="1068819" y="2701658"/>
                <a:ext cx="3245491" cy="2850050"/>
              </a:xfrm>
              <a:prstGeom prst="hexagon">
                <a:avLst>
                  <a:gd name="adj" fmla="val 28097"/>
                  <a:gd name="vf" fmla="val 11547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AD1BC39-A090-4F7A-ACE9-BD35691B8154}"/>
                </a:ext>
              </a:extLst>
            </p:cNvPr>
            <p:cNvSpPr/>
            <p:nvPr/>
          </p:nvSpPr>
          <p:spPr>
            <a:xfrm>
              <a:off x="3120865" y="3067877"/>
              <a:ext cx="436175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Give:</a:t>
              </a:r>
            </a:p>
            <a:p>
              <a:r>
                <a:rPr lang="en-US" altLang="ko-KR" sz="16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- Provide Electric-Car Battery History</a:t>
              </a:r>
            </a:p>
            <a:p>
              <a:r>
                <a:rPr lang="en-US" altLang="ko-KR" sz="16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Take:</a:t>
              </a:r>
            </a:p>
            <a:p>
              <a:r>
                <a:rPr lang="en-US" altLang="ko-KR" sz="16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- Battery exchange benefits to App users.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AC9BE37-1580-443D-A243-83AD50C90AE8}"/>
                </a:ext>
              </a:extLst>
            </p:cNvPr>
            <p:cNvCxnSpPr>
              <a:cxnSpLocks/>
            </p:cNvCxnSpPr>
            <p:nvPr/>
          </p:nvCxnSpPr>
          <p:spPr>
            <a:xfrm>
              <a:off x="3028602" y="2969826"/>
              <a:ext cx="2527760" cy="0"/>
            </a:xfrm>
            <a:prstGeom prst="line">
              <a:avLst/>
            </a:prstGeom>
            <a:ln w="571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8488787-0F7A-4BE3-8B6F-7E84B75DE9C6}"/>
                </a:ext>
              </a:extLst>
            </p:cNvPr>
            <p:cNvSpPr/>
            <p:nvPr/>
          </p:nvSpPr>
          <p:spPr>
            <a:xfrm>
              <a:off x="2902821" y="2528074"/>
              <a:ext cx="32174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24292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Battery Recycling Center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026" name="Picture 2" descr="inverter-repair-icon | Climatech Investment Company">
            <a:extLst>
              <a:ext uri="{FF2B5EF4-FFF2-40B4-BE49-F238E27FC236}">
                <a16:creationId xmlns:a16="http://schemas.microsoft.com/office/drawing/2014/main" id="{E44847B9-669D-4221-A69F-7BE55E14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57" y="3840237"/>
            <a:ext cx="1090007" cy="109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89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5E2F4C-A0C2-4856-AAC2-A34D17987A0C}"/>
              </a:ext>
            </a:extLst>
          </p:cNvPr>
          <p:cNvGrpSpPr/>
          <p:nvPr/>
        </p:nvGrpSpPr>
        <p:grpSpPr>
          <a:xfrm>
            <a:off x="1049700" y="1554828"/>
            <a:ext cx="10413701" cy="4600591"/>
            <a:chOff x="1071858" y="2158498"/>
            <a:chExt cx="10413701" cy="460059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BD5694F-FB1F-475A-BAB3-F24D203ED861}"/>
                </a:ext>
              </a:extLst>
            </p:cNvPr>
            <p:cNvGrpSpPr/>
            <p:nvPr/>
          </p:nvGrpSpPr>
          <p:grpSpPr>
            <a:xfrm>
              <a:off x="1071858" y="2158498"/>
              <a:ext cx="2422458" cy="4243377"/>
              <a:chOff x="1071858" y="2182780"/>
              <a:chExt cx="2422458" cy="424337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CDC3CF7-D5CA-40E8-B7A6-1F57D4EAB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24" y="2182780"/>
                <a:ext cx="2143126" cy="214312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4E29A5-023D-447C-8DDE-F8774CC904DC}"/>
                  </a:ext>
                </a:extLst>
              </p:cNvPr>
              <p:cNvSpPr txBox="1"/>
              <p:nvPr/>
            </p:nvSpPr>
            <p:spPr>
              <a:xfrm>
                <a:off x="1071858" y="4661187"/>
                <a:ext cx="2422458" cy="1764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Lee </a:t>
                </a:r>
                <a:r>
                  <a:rPr lang="en-US" altLang="ko-KR" sz="2000" b="1" dirty="0" err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seung-soo</a:t>
                </a:r>
                <a:endParaRPr lang="en-US" altLang="ko-KR" sz="20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600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Architecture design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Back end (firebase)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wlstjd56@gmail.com</a:t>
                </a:r>
                <a:endPara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D2226C1-7727-4CD5-B1C7-3380FFF86AF9}"/>
                </a:ext>
              </a:extLst>
            </p:cNvPr>
            <p:cNvGrpSpPr/>
            <p:nvPr/>
          </p:nvGrpSpPr>
          <p:grpSpPr>
            <a:xfrm>
              <a:off x="3761035" y="2172175"/>
              <a:ext cx="3925446" cy="4254777"/>
              <a:chOff x="4133277" y="2172175"/>
              <a:chExt cx="3925446" cy="4254777"/>
            </a:xfrm>
          </p:grpSpPr>
          <p:pic>
            <p:nvPicPr>
              <p:cNvPr id="6" name="Picture 2" descr="boy flaticon에 대한 이미지 검색결과">
                <a:hlinkClick r:id="rId3"/>
                <a:extLst>
                  <a:ext uri="{FF2B5EF4-FFF2-40B4-BE49-F238E27FC236}">
                    <a16:creationId xmlns:a16="http://schemas.microsoft.com/office/drawing/2014/main" id="{615E6F4D-42C1-4AA8-9002-790C4ABBE9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4437" y="2172175"/>
                <a:ext cx="2143126" cy="214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A50604-3B84-4008-9A13-722BA9D1D6B5}"/>
                  </a:ext>
                </a:extLst>
              </p:cNvPr>
              <p:cNvSpPr txBox="1"/>
              <p:nvPr/>
            </p:nvSpPr>
            <p:spPr>
              <a:xfrm>
                <a:off x="4133277" y="4656916"/>
                <a:ext cx="3925446" cy="1770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Lee won-</a:t>
                </a:r>
                <a:r>
                  <a:rPr lang="en-US" altLang="ko-KR" sz="2000" b="1" dirty="0" err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chang</a:t>
                </a:r>
                <a:endParaRPr lang="en-US" altLang="ko-KR" sz="20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500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Back end (solidity smart contract)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Front end (flutter)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dnjs7651@gmail.com</a:t>
                </a:r>
                <a:endParaRPr lang="ko-KR" altLang="en-US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DA8DBE9-5FE7-4EE5-9428-DCF02B454263}"/>
                </a:ext>
              </a:extLst>
            </p:cNvPr>
            <p:cNvGrpSpPr/>
            <p:nvPr/>
          </p:nvGrpSpPr>
          <p:grpSpPr>
            <a:xfrm>
              <a:off x="7927134" y="2161570"/>
              <a:ext cx="3558425" cy="4597519"/>
              <a:chOff x="7927134" y="2161570"/>
              <a:chExt cx="3558425" cy="4597519"/>
            </a:xfrm>
          </p:grpSpPr>
          <p:pic>
            <p:nvPicPr>
              <p:cNvPr id="7" name="Picture 4" descr="girl flaticon에 대한 이미지 검색결과">
                <a:hlinkClick r:id="rId5"/>
                <a:extLst>
                  <a:ext uri="{FF2B5EF4-FFF2-40B4-BE49-F238E27FC236}">
                    <a16:creationId xmlns:a16="http://schemas.microsoft.com/office/drawing/2014/main" id="{AFE7929E-3FD7-4D61-8092-E650998CDC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4784" y="2161570"/>
                <a:ext cx="2143126" cy="214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6A5E79-9ECB-4375-AEE8-C0C79721C857}"/>
                  </a:ext>
                </a:extLst>
              </p:cNvPr>
              <p:cNvSpPr txBox="1"/>
              <p:nvPr/>
            </p:nvSpPr>
            <p:spPr>
              <a:xfrm>
                <a:off x="7927134" y="4636905"/>
                <a:ext cx="3558425" cy="2122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Kim </a:t>
                </a:r>
                <a:r>
                  <a:rPr lang="en-US" altLang="ko-KR" sz="2000" b="1" dirty="0" err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seo-yoon</a:t>
                </a:r>
                <a:endParaRPr lang="en-US" altLang="ko-KR" sz="20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600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Front end (flutter)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Connection between </a:t>
                </a:r>
                <a:br>
                  <a:rPr lang="en-US" altLang="ko-KR" sz="16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</a:br>
                <a:r>
                  <a:rPr lang="en-US" altLang="ko-KR" sz="16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front end and back end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 err="1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pkhssyun@gmail.com</a:t>
                </a:r>
                <a:endParaRPr lang="ko-KR" altLang="en-US" sz="1600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361554A-0397-0147-876E-19F66DA14032}"/>
              </a:ext>
            </a:extLst>
          </p:cNvPr>
          <p:cNvSpPr txBox="1"/>
          <p:nvPr/>
        </p:nvSpPr>
        <p:spPr>
          <a:xfrm>
            <a:off x="953845" y="206189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Member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F610E-9C91-764C-AC3D-A8C2633B85D2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72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61554A-0397-0147-876E-19F66DA14032}"/>
              </a:ext>
            </a:extLst>
          </p:cNvPr>
          <p:cNvSpPr txBox="1"/>
          <p:nvPr/>
        </p:nvSpPr>
        <p:spPr>
          <a:xfrm>
            <a:off x="953845" y="206189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Wiki Link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F610E-9C91-764C-AC3D-A8C2633B85D2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래픽 2" descr="펼쳐진 책">
            <a:extLst>
              <a:ext uri="{FF2B5EF4-FFF2-40B4-BE49-F238E27FC236}">
                <a16:creationId xmlns:a16="http://schemas.microsoft.com/office/drawing/2014/main" id="{D5EA5A47-AB13-CA46-82AF-A90C73157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6559" y="1339768"/>
            <a:ext cx="3758881" cy="3758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B23A1-1162-5E4A-B75A-1A925E1E9BDD}"/>
              </a:ext>
            </a:extLst>
          </p:cNvPr>
          <p:cNvSpPr txBox="1"/>
          <p:nvPr/>
        </p:nvSpPr>
        <p:spPr>
          <a:xfrm>
            <a:off x="1100368" y="5314759"/>
            <a:ext cx="9991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4000" dirty="0"/>
              <a:t>https://</a:t>
            </a:r>
            <a:r>
              <a:rPr kumimoji="1" lang="en" altLang="ko-Kore-KR" sz="4000" dirty="0" err="1"/>
              <a:t>github.com</a:t>
            </a:r>
            <a:r>
              <a:rPr kumimoji="1" lang="en" altLang="ko-Kore-KR" sz="4000" dirty="0"/>
              <a:t>/teddy309/</a:t>
            </a:r>
            <a:r>
              <a:rPr kumimoji="1" lang="en" altLang="ko-Kore-KR" sz="4000" dirty="0" err="1"/>
              <a:t>Blottery</a:t>
            </a:r>
            <a:r>
              <a:rPr kumimoji="1" lang="en" altLang="ko-Kore-KR" sz="4000" dirty="0"/>
              <a:t>/wiki</a:t>
            </a:r>
            <a:endParaRPr kumimoji="1" lang="ko-Kore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7580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C6E5E1-3342-4601-AC9E-89743BCA6B8A}"/>
              </a:ext>
            </a:extLst>
          </p:cNvPr>
          <p:cNvSpPr/>
          <p:nvPr/>
        </p:nvSpPr>
        <p:spPr>
          <a:xfrm>
            <a:off x="879193" y="343654"/>
            <a:ext cx="416052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 Graduate Project Third Presentation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7A7C69-BDF5-4C51-8343-A2FAD9E06C91}"/>
              </a:ext>
            </a:extLst>
          </p:cNvPr>
          <p:cNvSpPr/>
          <p:nvPr/>
        </p:nvSpPr>
        <p:spPr>
          <a:xfrm>
            <a:off x="703730" y="669188"/>
            <a:ext cx="10784540" cy="5665695"/>
          </a:xfrm>
          <a:prstGeom prst="roundRect">
            <a:avLst>
              <a:gd name="adj" fmla="val 48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E20D8-4597-45A7-BB0D-48471781E8D8}"/>
              </a:ext>
            </a:extLst>
          </p:cNvPr>
          <p:cNvSpPr txBox="1"/>
          <p:nvPr/>
        </p:nvSpPr>
        <p:spPr>
          <a:xfrm>
            <a:off x="4262549" y="3013501"/>
            <a:ext cx="3666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34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F55350-7FEB-4240-97BD-48225A9EDB30}"/>
              </a:ext>
            </a:extLst>
          </p:cNvPr>
          <p:cNvGrpSpPr/>
          <p:nvPr/>
        </p:nvGrpSpPr>
        <p:grpSpPr>
          <a:xfrm>
            <a:off x="2281728" y="1447800"/>
            <a:ext cx="8238144" cy="3962400"/>
            <a:chOff x="290592" y="1155405"/>
            <a:chExt cx="6276815" cy="3260651"/>
          </a:xfrm>
        </p:grpSpPr>
        <p:graphicFrame>
          <p:nvGraphicFramePr>
            <p:cNvPr id="20" name="차트 19">
              <a:extLst>
                <a:ext uri="{FF2B5EF4-FFF2-40B4-BE49-F238E27FC236}">
                  <a16:creationId xmlns:a16="http://schemas.microsoft.com/office/drawing/2014/main" id="{F225B991-A2DA-427E-9EF8-1011CA001B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8727911"/>
                </p:ext>
              </p:extLst>
            </p:nvPr>
          </p:nvGraphicFramePr>
          <p:xfrm>
            <a:off x="290592" y="1155405"/>
            <a:ext cx="6276815" cy="32606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4FBDA1-6773-49D9-89F8-48E4FCEF6E4B}"/>
                </a:ext>
              </a:extLst>
            </p:cNvPr>
            <p:cNvSpPr txBox="1"/>
            <p:nvPr/>
          </p:nvSpPr>
          <p:spPr>
            <a:xfrm>
              <a:off x="2464292" y="3439759"/>
              <a:ext cx="906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  <a:sym typeface="Arial"/>
                </a:rPr>
                <a:t>1</a:t>
              </a:r>
              <a:r>
                <a:rPr kumimoji="0" lang="en-US" altLang="ko-KR" sz="1000" b="1" i="0" u="none" strike="noStrike" kern="0" cap="none" spc="0" normalizeH="0" baseline="3000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  <a:sym typeface="Arial"/>
                </a:rPr>
                <a:t>st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  <a:sym typeface="Arial"/>
                </a:rPr>
                <a:t> users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D547FD-A3CE-41B8-A529-78CE91C1F0FF}"/>
                </a:ext>
              </a:extLst>
            </p:cNvPr>
            <p:cNvSpPr txBox="1"/>
            <p:nvPr/>
          </p:nvSpPr>
          <p:spPr>
            <a:xfrm>
              <a:off x="5218983" y="2859934"/>
              <a:ext cx="906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  <a:sym typeface="Arial"/>
                </a:rPr>
                <a:t>2</a:t>
              </a:r>
              <a:r>
                <a:rPr kumimoji="0" lang="en-US" altLang="ko-KR" sz="1000" b="1" i="0" u="none" strike="noStrike" kern="0" cap="none" spc="0" normalizeH="0" baseline="3000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  <a:sym typeface="Arial"/>
                </a:rPr>
                <a:t>nd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  <a:sym typeface="Arial"/>
                </a:rPr>
                <a:t> users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53137C-609D-4DB9-87C2-93042D990396}"/>
              </a:ext>
            </a:extLst>
          </p:cNvPr>
          <p:cNvSpPr/>
          <p:nvPr/>
        </p:nvSpPr>
        <p:spPr>
          <a:xfrm>
            <a:off x="3856802" y="5897735"/>
            <a:ext cx="508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Need After-Used battery treatment facilities.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2A26A9-2841-424C-8B67-CD77615C1CE7}"/>
              </a:ext>
            </a:extLst>
          </p:cNvPr>
          <p:cNvSpPr txBox="1"/>
          <p:nvPr/>
        </p:nvSpPr>
        <p:spPr>
          <a:xfrm>
            <a:off x="953845" y="206189"/>
            <a:ext cx="849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Why we need After-Used Battery Management System?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3DE3BA-6437-46F9-B1AE-F9B63C63CF0D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92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5D225C-9FE1-4D44-9DE8-F3AE1BDDD720}"/>
              </a:ext>
            </a:extLst>
          </p:cNvPr>
          <p:cNvSpPr/>
          <p:nvPr/>
        </p:nvSpPr>
        <p:spPr>
          <a:xfrm>
            <a:off x="5994400" y="3631077"/>
            <a:ext cx="6197600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4292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70~80% capacity of after-used battery is </a:t>
            </a:r>
            <a:r>
              <a:rPr lang="en-US" altLang="ko-KR" b="1" dirty="0">
                <a:solidFill>
                  <a:srgbClr val="24292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still available</a:t>
            </a:r>
            <a:r>
              <a:rPr lang="en-US" altLang="ko-KR" dirty="0">
                <a:solidFill>
                  <a:srgbClr val="24292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4292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Can be recycled </a:t>
            </a:r>
            <a:r>
              <a:rPr lang="en-US" altLang="ko-KR" dirty="0">
                <a:solidFill>
                  <a:srgbClr val="24292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 create economic value.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18EC23-AD52-4EC1-B557-04C7753EADE6}"/>
              </a:ext>
            </a:extLst>
          </p:cNvPr>
          <p:cNvSpPr/>
          <p:nvPr/>
        </p:nvSpPr>
        <p:spPr>
          <a:xfrm>
            <a:off x="976495" y="1446014"/>
            <a:ext cx="52996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Percentage of Manufacturing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770E1C-E8CA-4F4B-9665-EDEC5E4F4555}"/>
              </a:ext>
            </a:extLst>
          </p:cNvPr>
          <p:cNvGrpSpPr/>
          <p:nvPr/>
        </p:nvGrpSpPr>
        <p:grpSpPr>
          <a:xfrm>
            <a:off x="492503" y="1894320"/>
            <a:ext cx="5881560" cy="4356895"/>
            <a:chOff x="685543" y="1894322"/>
            <a:chExt cx="5881560" cy="4356895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643185F4-94D5-4BE8-9784-36AB4FCF5A6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2887270"/>
                </p:ext>
              </p:extLst>
            </p:nvPr>
          </p:nvGraphicFramePr>
          <p:xfrm>
            <a:off x="685543" y="1894322"/>
            <a:ext cx="5881560" cy="43568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1D3CEC8-73E3-4E5C-8532-C32A8CD83715}"/>
                </a:ext>
              </a:extLst>
            </p:cNvPr>
            <p:cNvSpPr/>
            <p:nvPr/>
          </p:nvSpPr>
          <p:spPr>
            <a:xfrm>
              <a:off x="3760933" y="3756282"/>
              <a:ext cx="111401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Li-ion Battery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AEBDA7-84B5-4375-BC2C-FED5BE2C37C2}"/>
              </a:ext>
            </a:extLst>
          </p:cNvPr>
          <p:cNvSpPr txBox="1"/>
          <p:nvPr/>
        </p:nvSpPr>
        <p:spPr>
          <a:xfrm>
            <a:off x="953845" y="206189"/>
            <a:ext cx="849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Why we need After-Used Battery Management System?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2689E1-747B-4771-9C17-6217DEF7B9E5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196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38AE16-0E5F-4158-AE92-196019C8ABF2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5ADE6D-E218-4509-ABA6-5E9E19DCF961}"/>
              </a:ext>
            </a:extLst>
          </p:cNvPr>
          <p:cNvGrpSpPr/>
          <p:nvPr/>
        </p:nvGrpSpPr>
        <p:grpSpPr>
          <a:xfrm>
            <a:off x="1157740" y="1976050"/>
            <a:ext cx="2823953" cy="4895345"/>
            <a:chOff x="879946" y="1976050"/>
            <a:chExt cx="2823953" cy="4895345"/>
          </a:xfrm>
        </p:grpSpPr>
        <p:pic>
          <p:nvPicPr>
            <p:cNvPr id="9" name="Picture 8" descr="Smartphone, HD Png Download - kindpng">
              <a:extLst>
                <a:ext uri="{FF2B5EF4-FFF2-40B4-BE49-F238E27FC236}">
                  <a16:creationId xmlns:a16="http://schemas.microsoft.com/office/drawing/2014/main" id="{FD4DAD8A-3999-4D94-83AF-40B3038DAA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1" t="4972" r="31269" b="14643"/>
            <a:stretch/>
          </p:blipFill>
          <p:spPr bwMode="auto">
            <a:xfrm>
              <a:off x="879946" y="1976050"/>
              <a:ext cx="2823953" cy="489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8F8676F-CD28-4A8D-BC70-AAC87DE3113F}"/>
                </a:ext>
              </a:extLst>
            </p:cNvPr>
            <p:cNvGrpSpPr/>
            <p:nvPr/>
          </p:nvGrpSpPr>
          <p:grpSpPr>
            <a:xfrm>
              <a:off x="964782" y="2303855"/>
              <a:ext cx="2646608" cy="4448887"/>
              <a:chOff x="-360219" y="1376217"/>
              <a:chExt cx="3336561" cy="5608682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A0FA50E-2380-486C-AB54-DBDEC60BC7F0}"/>
                  </a:ext>
                </a:extLst>
              </p:cNvPr>
              <p:cNvSpPr/>
              <p:nvPr/>
            </p:nvSpPr>
            <p:spPr>
              <a:xfrm>
                <a:off x="-360219" y="1376217"/>
                <a:ext cx="3326581" cy="692727"/>
              </a:xfrm>
              <a:prstGeom prst="roundRect">
                <a:avLst>
                  <a:gd name="adj" fmla="val 42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8A71F8F1-F4EE-4085-94EA-1B91F482F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50239" y="1632633"/>
                <a:ext cx="3326581" cy="5352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23D488-E8A9-4837-AA94-5C06E74D6393}"/>
                </a:ext>
              </a:extLst>
            </p:cNvPr>
            <p:cNvSpPr/>
            <p:nvPr/>
          </p:nvSpPr>
          <p:spPr>
            <a:xfrm>
              <a:off x="972698" y="6753047"/>
              <a:ext cx="2630776" cy="11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Google Shape;86;p13">
            <a:extLst>
              <a:ext uri="{FF2B5EF4-FFF2-40B4-BE49-F238E27FC236}">
                <a16:creationId xmlns:a16="http://schemas.microsoft.com/office/drawing/2014/main" id="{FC591899-C060-45CF-A362-E26DBC845630}"/>
              </a:ext>
            </a:extLst>
          </p:cNvPr>
          <p:cNvSpPr txBox="1">
            <a:spLocks/>
          </p:cNvSpPr>
          <p:nvPr/>
        </p:nvSpPr>
        <p:spPr>
          <a:xfrm>
            <a:off x="6543540" y="2306474"/>
            <a:ext cx="2570480" cy="679346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" dirty="0" err="1">
                <a:solidFill>
                  <a:srgbClr val="00206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Blottery</a:t>
            </a:r>
            <a:endParaRPr lang="en-US" dirty="0">
              <a:solidFill>
                <a:srgbClr val="00206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8" name="그림 17" descr="모니터, 표지판, 화면, 시계이(가) 표시된 사진&#10;&#10;자동 생성된 설명">
            <a:extLst>
              <a:ext uri="{FF2B5EF4-FFF2-40B4-BE49-F238E27FC236}">
                <a16:creationId xmlns:a16="http://schemas.microsoft.com/office/drawing/2014/main" id="{A6B3B44B-7E7C-4883-BE69-E4F589725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60" y="2306475"/>
            <a:ext cx="1099958" cy="6793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5CAA4B-EF13-4172-930D-D9EC5B98DE43}"/>
              </a:ext>
            </a:extLst>
          </p:cNvPr>
          <p:cNvSpPr/>
          <p:nvPr/>
        </p:nvSpPr>
        <p:spPr>
          <a:xfrm>
            <a:off x="5230360" y="3306678"/>
            <a:ext cx="5858187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After-used electric car battery management System</a:t>
            </a:r>
            <a:br>
              <a:rPr lang="en-US" altLang="ko" b="1" dirty="0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altLang="ko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with </a:t>
            </a:r>
            <a:r>
              <a:rPr lang="en-US" altLang="ko" b="1" dirty="0" err="1">
                <a:solidFill>
                  <a:srgbClr val="00206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BlockChain</a:t>
            </a:r>
            <a:endParaRPr lang="ko-KR" altLang="en-US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" name="Google Shape;86;p13">
            <a:extLst>
              <a:ext uri="{FF2B5EF4-FFF2-40B4-BE49-F238E27FC236}">
                <a16:creationId xmlns:a16="http://schemas.microsoft.com/office/drawing/2014/main" id="{4AD7C2EB-E66A-48C4-8359-272B4B03C637}"/>
              </a:ext>
            </a:extLst>
          </p:cNvPr>
          <p:cNvSpPr txBox="1">
            <a:spLocks/>
          </p:cNvSpPr>
          <p:nvPr/>
        </p:nvSpPr>
        <p:spPr>
          <a:xfrm>
            <a:off x="5250836" y="4896785"/>
            <a:ext cx="5043665" cy="679346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" sz="2800" dirty="0" err="1">
                <a:solidFill>
                  <a:srgbClr val="00206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Blottery</a:t>
            </a:r>
            <a:r>
              <a:rPr lang="en-US" altLang="ko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= </a:t>
            </a:r>
            <a:r>
              <a:rPr lang="en-US" altLang="ko" sz="2800" dirty="0">
                <a:solidFill>
                  <a:srgbClr val="00206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Blo</a:t>
            </a:r>
            <a:r>
              <a:rPr lang="en-US" altLang="ko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ckchain + Ba</a:t>
            </a:r>
            <a:r>
              <a:rPr lang="en-US" altLang="ko" sz="2800" dirty="0">
                <a:solidFill>
                  <a:srgbClr val="00206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ttery</a:t>
            </a:r>
            <a:endParaRPr lang="en-US" sz="2800" dirty="0">
              <a:solidFill>
                <a:srgbClr val="00206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4E83E-3EAD-8342-AA39-C74CEDA9C9BE}"/>
              </a:ext>
            </a:extLst>
          </p:cNvPr>
          <p:cNvSpPr txBox="1"/>
          <p:nvPr/>
        </p:nvSpPr>
        <p:spPr>
          <a:xfrm>
            <a:off x="953845" y="206189"/>
            <a:ext cx="204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4978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7222120-6E8E-43C4-8CD2-AF49EE1CAADF}"/>
              </a:ext>
            </a:extLst>
          </p:cNvPr>
          <p:cNvSpPr/>
          <p:nvPr/>
        </p:nvSpPr>
        <p:spPr>
          <a:xfrm>
            <a:off x="596855" y="1212231"/>
            <a:ext cx="10690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Current Electric Car Battery Management System 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Battery Recycling Tasks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342F501-46E5-4073-8DA1-5CF8B2C314AB}"/>
              </a:ext>
            </a:extLst>
          </p:cNvPr>
          <p:cNvGrpSpPr/>
          <p:nvPr/>
        </p:nvGrpSpPr>
        <p:grpSpPr>
          <a:xfrm>
            <a:off x="953845" y="2496122"/>
            <a:ext cx="10898720" cy="1417824"/>
            <a:chOff x="1420064" y="2558317"/>
            <a:chExt cx="9044736" cy="14178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7BFFE6-6911-432B-A226-AC6E0A40BEED}"/>
                </a:ext>
              </a:extLst>
            </p:cNvPr>
            <p:cNvSpPr/>
            <p:nvPr/>
          </p:nvSpPr>
          <p:spPr>
            <a:xfrm>
              <a:off x="2214880" y="2558317"/>
              <a:ext cx="8249920" cy="1417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There is </a:t>
              </a:r>
              <a:r>
                <a:rPr lang="en-US" altLang="ko-KR" sz="2000" b="1" dirty="0">
                  <a:solidFill>
                    <a:srgbClr val="24292E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 normalized after-used Battery management/certificate system</a:t>
              </a:r>
              <a:r>
                <a:rPr lang="en-US" altLang="ko-KR" sz="2000" dirty="0">
                  <a:solidFill>
                    <a:srgbClr val="24292E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to evaluate value of After-used Battery Pack.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CF3D6C-5F7E-4142-B427-7A1A8D3ECC65}"/>
                </a:ext>
              </a:extLst>
            </p:cNvPr>
            <p:cNvSpPr txBox="1"/>
            <p:nvPr/>
          </p:nvSpPr>
          <p:spPr>
            <a:xfrm>
              <a:off x="1420064" y="2558317"/>
              <a:ext cx="6142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50DF94-D347-4FF2-B0ED-4DFF14734A1B}"/>
              </a:ext>
            </a:extLst>
          </p:cNvPr>
          <p:cNvGrpSpPr/>
          <p:nvPr/>
        </p:nvGrpSpPr>
        <p:grpSpPr>
          <a:xfrm>
            <a:off x="953845" y="4458323"/>
            <a:ext cx="10632695" cy="1417824"/>
            <a:chOff x="1420064" y="4581889"/>
            <a:chExt cx="9603536" cy="14178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F433E4-6B1A-4331-A709-67A85BC777B6}"/>
                </a:ext>
              </a:extLst>
            </p:cNvPr>
            <p:cNvSpPr/>
            <p:nvPr/>
          </p:nvSpPr>
          <p:spPr>
            <a:xfrm>
              <a:off x="2214880" y="4581889"/>
              <a:ext cx="8808720" cy="1417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Need </a:t>
              </a:r>
              <a:r>
                <a:rPr lang="en-US" altLang="ko-KR" sz="2000" b="1" dirty="0">
                  <a:solidFill>
                    <a:srgbClr val="24292E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Battery Pack Management System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for Transparency, flow history management, and battery distribution monitoring.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F7B1B0-A4DF-4B54-AF52-5C4706228120}"/>
                </a:ext>
              </a:extLst>
            </p:cNvPr>
            <p:cNvSpPr txBox="1"/>
            <p:nvPr/>
          </p:nvSpPr>
          <p:spPr>
            <a:xfrm>
              <a:off x="1420064" y="4581889"/>
              <a:ext cx="6142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379D52-CB6D-284A-9B56-67E0D5A82284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D8B398-4F71-334E-A15C-66CC278AA0E3}"/>
              </a:ext>
            </a:extLst>
          </p:cNvPr>
          <p:cNvSpPr txBox="1"/>
          <p:nvPr/>
        </p:nvSpPr>
        <p:spPr>
          <a:xfrm>
            <a:off x="953845" y="206189"/>
            <a:ext cx="204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6271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EBA719-3935-4261-AC2E-18E96E403719}"/>
              </a:ext>
            </a:extLst>
          </p:cNvPr>
          <p:cNvSpPr/>
          <p:nvPr/>
        </p:nvSpPr>
        <p:spPr>
          <a:xfrm>
            <a:off x="8284590" y="2397677"/>
            <a:ext cx="3233998" cy="3450229"/>
          </a:xfrm>
          <a:prstGeom prst="roundRect">
            <a:avLst>
              <a:gd name="adj" fmla="val 84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73AF6DB-A2EA-4F51-8B53-8A8E34218B0D}"/>
              </a:ext>
            </a:extLst>
          </p:cNvPr>
          <p:cNvSpPr/>
          <p:nvPr/>
        </p:nvSpPr>
        <p:spPr>
          <a:xfrm>
            <a:off x="4568451" y="2397678"/>
            <a:ext cx="3233998" cy="3450229"/>
          </a:xfrm>
          <a:prstGeom prst="roundRect">
            <a:avLst>
              <a:gd name="adj" fmla="val 84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E1846F-301E-4152-BBF0-0F6E6B46796E}"/>
              </a:ext>
            </a:extLst>
          </p:cNvPr>
          <p:cNvSpPr/>
          <p:nvPr/>
        </p:nvSpPr>
        <p:spPr>
          <a:xfrm>
            <a:off x="863176" y="2397678"/>
            <a:ext cx="3233998" cy="3450229"/>
          </a:xfrm>
          <a:prstGeom prst="roundRect">
            <a:avLst>
              <a:gd name="adj" fmla="val 84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E27C21-5B2F-4C11-B064-4CD475696821}"/>
              </a:ext>
            </a:extLst>
          </p:cNvPr>
          <p:cNvSpPr/>
          <p:nvPr/>
        </p:nvSpPr>
        <p:spPr>
          <a:xfrm>
            <a:off x="976495" y="1446014"/>
            <a:ext cx="1874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Necessity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E386AC-3FFA-4B8E-876D-8BC4E8CE8A01}"/>
              </a:ext>
            </a:extLst>
          </p:cNvPr>
          <p:cNvGrpSpPr/>
          <p:nvPr/>
        </p:nvGrpSpPr>
        <p:grpSpPr>
          <a:xfrm>
            <a:off x="1119757" y="2829384"/>
            <a:ext cx="2709973" cy="2647304"/>
            <a:chOff x="1090542" y="2307573"/>
            <a:chExt cx="2709973" cy="264730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CA529F8-2CBD-4B83-9C2F-B9F3D61B9AD1}"/>
                </a:ext>
              </a:extLst>
            </p:cNvPr>
            <p:cNvSpPr/>
            <p:nvPr/>
          </p:nvSpPr>
          <p:spPr>
            <a:xfrm>
              <a:off x="1130142" y="3600980"/>
              <a:ext cx="2630772" cy="1353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Need to improve distribution safety when distributing ESS (Energy Storage System) products.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831EF1-CF32-4072-8366-28668F77573E}"/>
                </a:ext>
              </a:extLst>
            </p:cNvPr>
            <p:cNvGrpSpPr/>
            <p:nvPr/>
          </p:nvGrpSpPr>
          <p:grpSpPr>
            <a:xfrm>
              <a:off x="1090542" y="2307573"/>
              <a:ext cx="2709973" cy="1158474"/>
              <a:chOff x="1090542" y="2307573"/>
              <a:chExt cx="2709973" cy="1158474"/>
            </a:xfrm>
          </p:grpSpPr>
          <p:pic>
            <p:nvPicPr>
              <p:cNvPr id="3074" name="Picture 2" descr="처럼 - 무료 제스처개 아이콘">
                <a:extLst>
                  <a:ext uri="{FF2B5EF4-FFF2-40B4-BE49-F238E27FC236}">
                    <a16:creationId xmlns:a16="http://schemas.microsoft.com/office/drawing/2014/main" id="{C5F58D3B-9777-45F5-8983-0C88E5BA04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333" b="96000" l="2667" r="98667">
                            <a14:foregroundMark x1="38222" y1="16444" x2="20889" y2="62667"/>
                            <a14:foregroundMark x1="46222" y1="10667" x2="59556" y2="8444"/>
                            <a14:foregroundMark x1="47111" y1="5778" x2="61333" y2="74667"/>
                            <a14:foregroundMark x1="40000" y1="12889" x2="65778" y2="96000"/>
                            <a14:foregroundMark x1="65778" y1="96000" x2="48000" y2="12000"/>
                            <a14:foregroundMark x1="48000" y1="12000" x2="40000" y2="12444"/>
                            <a14:foregroundMark x1="30222" y1="12000" x2="25778" y2="15556"/>
                            <a14:foregroundMark x1="18667" y1="25333" x2="18667" y2="25333"/>
                            <a14:foregroundMark x1="9778" y1="43556" x2="9778" y2="43556"/>
                            <a14:foregroundMark x1="12000" y1="66667" x2="12000" y2="66667"/>
                            <a14:foregroundMark x1="6667" y1="45333" x2="12444" y2="58667"/>
                            <a14:foregroundMark x1="3111" y1="46667" x2="3111" y2="46667"/>
                            <a14:foregroundMark x1="7111" y1="44444" x2="7111" y2="44444"/>
                            <a14:foregroundMark x1="10667" y1="34667" x2="12444" y2="32444"/>
                            <a14:foregroundMark x1="30222" y1="19111" x2="30222" y2="19111"/>
                            <a14:foregroundMark x1="30667" y1="19111" x2="16444" y2="38222"/>
                            <a14:foregroundMark x1="4444" y1="55111" x2="14667" y2="78222"/>
                            <a14:foregroundMark x1="25778" y1="79111" x2="53333" y2="93333"/>
                            <a14:foregroundMark x1="46222" y1="79556" x2="73778" y2="88000"/>
                            <a14:foregroundMark x1="24444" y1="80444" x2="42667" y2="95111"/>
                            <a14:foregroundMark x1="81333" y1="72889" x2="99111" y2="59556"/>
                            <a14:foregroundMark x1="48444" y1="1333" x2="48444" y2="1333"/>
                            <a14:foregroundMark x1="40444" y1="48444" x2="39556" y2="58667"/>
                            <a14:foregroundMark x1="38222" y1="45778" x2="40889" y2="68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623" y="2307573"/>
                <a:ext cx="558671" cy="558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A1ACDA2-8767-4A03-8CA4-ADCCC53418E9}"/>
                  </a:ext>
                </a:extLst>
              </p:cNvPr>
              <p:cNvSpPr/>
              <p:nvPr/>
            </p:nvSpPr>
            <p:spPr>
              <a:xfrm>
                <a:off x="1090542" y="3001176"/>
                <a:ext cx="2709973" cy="464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24292E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Irreversibility, Reliability</a:t>
                </a:r>
                <a:r>
                  <a:rPr lang="en-US" altLang="ko-KR" dirty="0">
                    <a:solidFill>
                      <a:srgbClr val="24292E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 </a:t>
                </a:r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E30BA9F-5143-4237-AB69-1B91C8B48C66}"/>
              </a:ext>
            </a:extLst>
          </p:cNvPr>
          <p:cNvGrpSpPr/>
          <p:nvPr/>
        </p:nvGrpSpPr>
        <p:grpSpPr>
          <a:xfrm>
            <a:off x="4959007" y="2829383"/>
            <a:ext cx="2452884" cy="2647305"/>
            <a:chOff x="5209085" y="2307573"/>
            <a:chExt cx="2452884" cy="264730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69A7C80-1651-452F-9D5F-6BE7A47559B6}"/>
                </a:ext>
              </a:extLst>
            </p:cNvPr>
            <p:cNvSpPr/>
            <p:nvPr/>
          </p:nvSpPr>
          <p:spPr>
            <a:xfrm>
              <a:off x="5209085" y="3600981"/>
              <a:ext cx="2452884" cy="1353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When an accident is issued, accurate tracking of the distribution channels in a short period of time.</a:t>
              </a:r>
              <a:endParaRPr lang="en-US" altLang="ko-KR" sz="1400" b="0" i="0" dirty="0">
                <a:solidFill>
                  <a:srgbClr val="24292E"/>
                </a:solidFill>
                <a:effectLst/>
                <a:latin typeface="나눔스퀘어_ac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270007E-B270-4E86-ABA2-8B129F2053FB}"/>
                </a:ext>
              </a:extLst>
            </p:cNvPr>
            <p:cNvGrpSpPr/>
            <p:nvPr/>
          </p:nvGrpSpPr>
          <p:grpSpPr>
            <a:xfrm>
              <a:off x="5482204" y="2307573"/>
              <a:ext cx="1917513" cy="1158475"/>
              <a:chOff x="5482204" y="2307573"/>
              <a:chExt cx="1917513" cy="1158475"/>
            </a:xfrm>
          </p:grpSpPr>
          <p:pic>
            <p:nvPicPr>
              <p:cNvPr id="3076" name="Picture 4" descr="Circle, history, learn, school, study, subject icon">
                <a:extLst>
                  <a:ext uri="{FF2B5EF4-FFF2-40B4-BE49-F238E27FC236}">
                    <a16:creationId xmlns:a16="http://schemas.microsoft.com/office/drawing/2014/main" id="{DA00C26E-9829-4439-AD66-91D15AFF72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930" b="98047" l="1758" r="96289">
                            <a14:foregroundMark x1="53906" y1="36328" x2="53320" y2="36523"/>
                            <a14:foregroundMark x1="57617" y1="34180" x2="62500" y2="56445"/>
                            <a14:foregroundMark x1="60547" y1="17773" x2="33008" y2="18359"/>
                            <a14:foregroundMark x1="33008" y1="18359" x2="22656" y2="21875"/>
                            <a14:foregroundMark x1="22656" y1="21875" x2="11719" y2="39258"/>
                            <a14:foregroundMark x1="11719" y1="39258" x2="11914" y2="53125"/>
                            <a14:foregroundMark x1="11914" y1="53125" x2="19531" y2="62891"/>
                            <a14:foregroundMark x1="19531" y1="62891" x2="48633" y2="77344"/>
                            <a14:foregroundMark x1="48633" y1="77344" x2="59961" y2="77344"/>
                            <a14:foregroundMark x1="59961" y1="77344" x2="79883" y2="65820"/>
                            <a14:foregroundMark x1="79883" y1="65820" x2="84961" y2="53516"/>
                            <a14:foregroundMark x1="84961" y1="53516" x2="84375" y2="39258"/>
                            <a14:foregroundMark x1="84375" y1="39258" x2="78320" y2="26758"/>
                            <a14:foregroundMark x1="78320" y1="26758" x2="67773" y2="16992"/>
                            <a14:foregroundMark x1="67773" y1="16992" x2="49805" y2="17773"/>
                            <a14:foregroundMark x1="49805" y1="17773" x2="40234" y2="21680"/>
                            <a14:foregroundMark x1="40234" y1="21680" x2="34961" y2="30273"/>
                            <a14:foregroundMark x1="34961" y1="30273" x2="33008" y2="59570"/>
                            <a14:foregroundMark x1="33008" y1="59570" x2="42578" y2="72461"/>
                            <a14:foregroundMark x1="42578" y1="72461" x2="57031" y2="75000"/>
                            <a14:foregroundMark x1="57031" y1="75000" x2="70313" y2="67383"/>
                            <a14:foregroundMark x1="70313" y1="67383" x2="79492" y2="50000"/>
                            <a14:foregroundMark x1="79492" y1="50000" x2="72461" y2="37695"/>
                            <a14:foregroundMark x1="72461" y1="37695" x2="59375" y2="36133"/>
                            <a14:foregroundMark x1="59375" y1="36133" x2="52344" y2="49805"/>
                            <a14:foregroundMark x1="52344" y1="49805" x2="56055" y2="66406"/>
                            <a14:foregroundMark x1="56055" y1="66406" x2="69922" y2="66602"/>
                            <a14:foregroundMark x1="69922" y1="66602" x2="72656" y2="55859"/>
                            <a14:foregroundMark x1="72656" y1="55859" x2="57617" y2="44336"/>
                            <a14:foregroundMark x1="57617" y1="44336" x2="29102" y2="48438"/>
                            <a14:foregroundMark x1="29102" y1="48438" x2="24219" y2="64258"/>
                            <a14:foregroundMark x1="24219" y1="64258" x2="34375" y2="65234"/>
                            <a14:foregroundMark x1="34375" y1="65234" x2="47070" y2="51758"/>
                            <a14:foregroundMark x1="47070" y1="8008" x2="34375" y2="12109"/>
                            <a14:foregroundMark x1="34375" y1="12109" x2="13672" y2="39258"/>
                            <a14:foregroundMark x1="13672" y1="39258" x2="8203" y2="52539"/>
                            <a14:foregroundMark x1="8203" y1="52539" x2="7422" y2="62695"/>
                            <a14:foregroundMark x1="7422" y1="62695" x2="12500" y2="80469"/>
                            <a14:foregroundMark x1="12500" y1="80469" x2="18164" y2="88867"/>
                            <a14:foregroundMark x1="18164" y1="88867" x2="28711" y2="94922"/>
                            <a14:foregroundMark x1="28711" y1="94922" x2="45703" y2="95898"/>
                            <a14:foregroundMark x1="45703" y1="95898" x2="61914" y2="93555"/>
                            <a14:foregroundMark x1="61914" y1="93555" x2="72070" y2="87891"/>
                            <a14:foregroundMark x1="72070" y1="87891" x2="91211" y2="63086"/>
                            <a14:foregroundMark x1="91211" y1="63086" x2="90039" y2="39063"/>
                            <a14:foregroundMark x1="90039" y1="39063" x2="73047" y2="15820"/>
                            <a14:foregroundMark x1="73047" y1="15820" x2="59570" y2="7031"/>
                            <a14:foregroundMark x1="59570" y1="7031" x2="45508" y2="3906"/>
                            <a14:foregroundMark x1="45508" y1="3906" x2="34570" y2="5859"/>
                            <a14:foregroundMark x1="34570" y1="5859" x2="34375" y2="6055"/>
                            <a14:foregroundMark x1="31445" y1="10938" x2="9180" y2="30859"/>
                            <a14:foregroundMark x1="9180" y1="30859" x2="2344" y2="43555"/>
                            <a14:foregroundMark x1="2344" y1="43555" x2="2148" y2="45703"/>
                            <a14:foregroundMark x1="48828" y1="2930" x2="48828" y2="2930"/>
                            <a14:foregroundMark x1="96484" y1="41016" x2="96484" y2="41016"/>
                            <a14:foregroundMark x1="48242" y1="98047" x2="48242" y2="980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6194" y="2307573"/>
                <a:ext cx="558671" cy="558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D415E03-95DE-4350-A80D-18F1832B7008}"/>
                  </a:ext>
                </a:extLst>
              </p:cNvPr>
              <p:cNvSpPr/>
              <p:nvPr/>
            </p:nvSpPr>
            <p:spPr>
              <a:xfrm>
                <a:off x="5482204" y="3001177"/>
                <a:ext cx="1917513" cy="464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24292E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History tracking</a:t>
                </a:r>
                <a:r>
                  <a:rPr lang="en-US" altLang="ko-KR" dirty="0">
                    <a:solidFill>
                      <a:srgbClr val="24292E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 </a:t>
                </a:r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A82F26-7C20-48F6-8384-C15B707F5DB0}"/>
              </a:ext>
            </a:extLst>
          </p:cNvPr>
          <p:cNvGrpSpPr/>
          <p:nvPr/>
        </p:nvGrpSpPr>
        <p:grpSpPr>
          <a:xfrm>
            <a:off x="8491528" y="2829382"/>
            <a:ext cx="2820121" cy="2647306"/>
            <a:chOff x="9053826" y="2307571"/>
            <a:chExt cx="2820121" cy="264730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78E5E1-AB65-4A77-B983-50CFBF44759D}"/>
                </a:ext>
              </a:extLst>
            </p:cNvPr>
            <p:cNvSpPr/>
            <p:nvPr/>
          </p:nvSpPr>
          <p:spPr>
            <a:xfrm>
              <a:off x="9053826" y="3600980"/>
              <a:ext cx="2820121" cy="1353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Battery test report and product certificate of supplied ESS need to be prevented from forgery and alteration.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81CE295-5340-4510-982D-A4D3AC0FFBA3}"/>
                </a:ext>
              </a:extLst>
            </p:cNvPr>
            <p:cNvGrpSpPr/>
            <p:nvPr/>
          </p:nvGrpSpPr>
          <p:grpSpPr>
            <a:xfrm>
              <a:off x="9540396" y="2307571"/>
              <a:ext cx="1846980" cy="1158476"/>
              <a:chOff x="9540396" y="2171651"/>
              <a:chExt cx="1846980" cy="1158476"/>
            </a:xfrm>
          </p:grpSpPr>
          <p:pic>
            <p:nvPicPr>
              <p:cNvPr id="3078" name="Picture 6" descr="Unlock Vector SVG Icon (31) - SVG Repo Free SVG Icons">
                <a:extLst>
                  <a:ext uri="{FF2B5EF4-FFF2-40B4-BE49-F238E27FC236}">
                    <a16:creationId xmlns:a16="http://schemas.microsoft.com/office/drawing/2014/main" id="{58113B2B-B27A-4171-BECC-D5C96FF05F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0" b="98667" l="1778" r="96889">
                            <a14:foregroundMark x1="35111" y1="16889" x2="2222" y2="60889"/>
                            <a14:foregroundMark x1="24889" y1="14667" x2="16444" y2="35111"/>
                            <a14:foregroundMark x1="20000" y1="25778" x2="34222" y2="68000"/>
                            <a14:foregroundMark x1="18667" y1="56444" x2="37333" y2="91111"/>
                            <a14:foregroundMark x1="68889" y1="81333" x2="77333" y2="75556"/>
                            <a14:foregroundMark x1="61778" y1="18667" x2="92889" y2="66667"/>
                            <a14:foregroundMark x1="85333" y1="26222" x2="85333" y2="26222"/>
                            <a14:foregroundMark x1="84444" y1="24000" x2="88000" y2="42222"/>
                            <a14:foregroundMark x1="58667" y1="12444" x2="58667" y2="12444"/>
                            <a14:foregroundMark x1="47111" y1="10222" x2="40444" y2="13778"/>
                            <a14:foregroundMark x1="51111" y1="4444" x2="51111" y2="4444"/>
                            <a14:foregroundMark x1="48889" y1="33778" x2="48889" y2="33778"/>
                            <a14:foregroundMark x1="53778" y1="35111" x2="40444" y2="38667"/>
                            <a14:foregroundMark x1="79111" y1="61333" x2="79111" y2="61333"/>
                            <a14:foregroundMark x1="79111" y1="71111" x2="79111" y2="71111"/>
                            <a14:foregroundMark x1="52000" y1="92889" x2="52000" y2="92889"/>
                            <a14:foregroundMark x1="48889" y1="98667" x2="48889" y2="98667"/>
                            <a14:foregroundMark x1="93778" y1="44889" x2="93778" y2="44889"/>
                            <a14:foregroundMark x1="96889" y1="46222" x2="96889" y2="46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84553" y="2171651"/>
                <a:ext cx="558671" cy="558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63AADE9-2B91-4232-AA51-E3B34C0348B4}"/>
                  </a:ext>
                </a:extLst>
              </p:cNvPr>
              <p:cNvSpPr/>
              <p:nvPr/>
            </p:nvSpPr>
            <p:spPr>
              <a:xfrm>
                <a:off x="9540396" y="2865256"/>
                <a:ext cx="1846980" cy="464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24292E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Anti-fabrication</a:t>
                </a:r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904F101-FBD3-1347-917C-9A7EDC6359C4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CE37B-032B-9A40-AC13-29B502959FED}"/>
              </a:ext>
            </a:extLst>
          </p:cNvPr>
          <p:cNvSpPr txBox="1"/>
          <p:nvPr/>
        </p:nvSpPr>
        <p:spPr>
          <a:xfrm>
            <a:off x="953845" y="206189"/>
            <a:ext cx="204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8516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14EFFFC-E718-482A-9F72-C90DD1260290}"/>
              </a:ext>
            </a:extLst>
          </p:cNvPr>
          <p:cNvSpPr/>
          <p:nvPr/>
        </p:nvSpPr>
        <p:spPr>
          <a:xfrm>
            <a:off x="808519" y="1232438"/>
            <a:ext cx="2262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24292E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Expectation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19290DF-D9D9-435C-B71F-1564442D027B}"/>
              </a:ext>
            </a:extLst>
          </p:cNvPr>
          <p:cNvSpPr/>
          <p:nvPr/>
        </p:nvSpPr>
        <p:spPr>
          <a:xfrm>
            <a:off x="549047" y="2600704"/>
            <a:ext cx="3394308" cy="3449735"/>
          </a:xfrm>
          <a:prstGeom prst="roundRect">
            <a:avLst>
              <a:gd name="adj" fmla="val 84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6490D1-CE96-4EA4-ABF9-EA2AED3B3833}"/>
              </a:ext>
            </a:extLst>
          </p:cNvPr>
          <p:cNvSpPr/>
          <p:nvPr/>
        </p:nvSpPr>
        <p:spPr>
          <a:xfrm>
            <a:off x="549048" y="2859009"/>
            <a:ext cx="3394308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222A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ECONOMIC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8AFAF-31FB-4ED2-91D1-31D22B94010F}"/>
              </a:ext>
            </a:extLst>
          </p:cNvPr>
          <p:cNvSpPr/>
          <p:nvPr/>
        </p:nvSpPr>
        <p:spPr>
          <a:xfrm>
            <a:off x="868605" y="3873324"/>
            <a:ext cx="275519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Contributing to reduce the cost of ESS 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Reuse module sales revenue expected to increase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36BD6CD-9FD2-4A9E-BFA4-A47222C4E302}"/>
              </a:ext>
            </a:extLst>
          </p:cNvPr>
          <p:cNvSpPr/>
          <p:nvPr/>
        </p:nvSpPr>
        <p:spPr>
          <a:xfrm>
            <a:off x="4431514" y="2612708"/>
            <a:ext cx="3394307" cy="3449734"/>
          </a:xfrm>
          <a:prstGeom prst="roundRect">
            <a:avLst>
              <a:gd name="adj" fmla="val 84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BB3FFD-7971-40DE-92AE-AF4FB7D8F91F}"/>
              </a:ext>
            </a:extLst>
          </p:cNvPr>
          <p:cNvSpPr/>
          <p:nvPr/>
        </p:nvSpPr>
        <p:spPr>
          <a:xfrm>
            <a:off x="4821927" y="2885707"/>
            <a:ext cx="2613479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222A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INDUSTRIAL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C13AB9-1AA9-474D-B28D-67601546FA08}"/>
              </a:ext>
            </a:extLst>
          </p:cNvPr>
          <p:cNvSpPr/>
          <p:nvPr/>
        </p:nvSpPr>
        <p:spPr>
          <a:xfrm>
            <a:off x="4704395" y="3715423"/>
            <a:ext cx="2848541" cy="1725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Distributing more economical reuse ESS.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Standardization of waste battery reuse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Improving transparency in tracking </a:t>
            </a:r>
            <a:r>
              <a:rPr lang="en-US" altLang="ko-KR" sz="1200" dirty="0" err="1">
                <a:solidFill>
                  <a:srgbClr val="24292E"/>
                </a:solidFill>
                <a:latin typeface="나눔스퀘어_ac" panose="020B0600000101010101" pitchFamily="50" charset="-127"/>
              </a:rPr>
              <a:t>distributio</a:t>
            </a:r>
            <a:endParaRPr lang="ko-KR" altLang="en-US" sz="12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852B9E1-DEE6-4934-BB0C-9E143B33B704}"/>
              </a:ext>
            </a:extLst>
          </p:cNvPr>
          <p:cNvSpPr/>
          <p:nvPr/>
        </p:nvSpPr>
        <p:spPr>
          <a:xfrm>
            <a:off x="8313981" y="2600706"/>
            <a:ext cx="3328972" cy="3449733"/>
          </a:xfrm>
          <a:prstGeom prst="roundRect">
            <a:avLst>
              <a:gd name="adj" fmla="val 84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1446DD-45FF-42C3-9DC9-DCFAA4FF196F}"/>
              </a:ext>
            </a:extLst>
          </p:cNvPr>
          <p:cNvSpPr/>
          <p:nvPr/>
        </p:nvSpPr>
        <p:spPr>
          <a:xfrm>
            <a:off x="8494176" y="2873706"/>
            <a:ext cx="302910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222A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5A738F-41C4-4C12-95D4-DC3AD9AB9BBA}"/>
              </a:ext>
            </a:extLst>
          </p:cNvPr>
          <p:cNvSpPr/>
          <p:nvPr/>
        </p:nvSpPr>
        <p:spPr>
          <a:xfrm>
            <a:off x="8463916" y="3563929"/>
            <a:ext cx="3029101" cy="2281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Securing convenience and reliability of public services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Establishing a resource circulation system and management plan for electric vehicle battery processing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292E"/>
                </a:solidFill>
                <a:latin typeface="나눔스퀘어_ac" panose="020B0600000101010101" pitchFamily="50" charset="-127"/>
              </a:rPr>
              <a:t>Expecting employment effects of about 200 people in the province related to electric vehicle batteries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6F111-E14F-422E-9739-069AD916C04D}"/>
              </a:ext>
            </a:extLst>
          </p:cNvPr>
          <p:cNvSpPr/>
          <p:nvPr/>
        </p:nvSpPr>
        <p:spPr>
          <a:xfrm>
            <a:off x="2044864" y="2062790"/>
            <a:ext cx="402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24292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805F9D-E44F-4BFD-B38F-AEC8A22575D1}"/>
              </a:ext>
            </a:extLst>
          </p:cNvPr>
          <p:cNvSpPr/>
          <p:nvPr/>
        </p:nvSpPr>
        <p:spPr>
          <a:xfrm>
            <a:off x="5905847" y="2104182"/>
            <a:ext cx="402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24292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6EFD72-70FC-413E-8811-D530BAE29AA3}"/>
              </a:ext>
            </a:extLst>
          </p:cNvPr>
          <p:cNvSpPr/>
          <p:nvPr/>
        </p:nvSpPr>
        <p:spPr>
          <a:xfrm>
            <a:off x="9777130" y="2081457"/>
            <a:ext cx="402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24292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F70AA-DB6A-C04C-8010-E8DD7C4B197E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8F325D-EAE9-4542-9067-D2CAE4A32B0F}"/>
              </a:ext>
            </a:extLst>
          </p:cNvPr>
          <p:cNvSpPr txBox="1"/>
          <p:nvPr/>
        </p:nvSpPr>
        <p:spPr>
          <a:xfrm>
            <a:off x="953845" y="206189"/>
            <a:ext cx="204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5527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E0CF7EE-5D81-4539-9DF3-8FBCEB1A5D3F}"/>
              </a:ext>
            </a:extLst>
          </p:cNvPr>
          <p:cNvGrpSpPr/>
          <p:nvPr/>
        </p:nvGrpSpPr>
        <p:grpSpPr>
          <a:xfrm>
            <a:off x="1384487" y="2621993"/>
            <a:ext cx="7348850" cy="2043358"/>
            <a:chOff x="856167" y="2510233"/>
            <a:chExt cx="7348850" cy="20433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B9BCB18-31E3-46D0-919F-7AA5FDA441E5}"/>
                </a:ext>
              </a:extLst>
            </p:cNvPr>
            <p:cNvGrpSpPr/>
            <p:nvPr/>
          </p:nvGrpSpPr>
          <p:grpSpPr>
            <a:xfrm>
              <a:off x="856167" y="2510233"/>
              <a:ext cx="2326871" cy="2043358"/>
              <a:chOff x="856167" y="2510233"/>
              <a:chExt cx="3670800" cy="3223538"/>
            </a:xfrm>
          </p:grpSpPr>
          <p:sp>
            <p:nvSpPr>
              <p:cNvPr id="9" name="육각형 8">
                <a:extLst>
                  <a:ext uri="{FF2B5EF4-FFF2-40B4-BE49-F238E27FC236}">
                    <a16:creationId xmlns:a16="http://schemas.microsoft.com/office/drawing/2014/main" id="{35F60166-3E05-4F49-B2A2-5B0AE6D084C1}"/>
                  </a:ext>
                </a:extLst>
              </p:cNvPr>
              <p:cNvSpPr/>
              <p:nvPr/>
            </p:nvSpPr>
            <p:spPr>
              <a:xfrm rot="1785150">
                <a:off x="856167" y="2510233"/>
                <a:ext cx="3670800" cy="3223538"/>
              </a:xfrm>
              <a:prstGeom prst="hexagon">
                <a:avLst>
                  <a:gd name="adj" fmla="val 28097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육각형 11">
                <a:extLst>
                  <a:ext uri="{FF2B5EF4-FFF2-40B4-BE49-F238E27FC236}">
                    <a16:creationId xmlns:a16="http://schemas.microsoft.com/office/drawing/2014/main" id="{DF88DF7E-4CF5-483F-B920-1F9A55D3D83F}"/>
                  </a:ext>
                </a:extLst>
              </p:cNvPr>
              <p:cNvSpPr/>
              <p:nvPr/>
            </p:nvSpPr>
            <p:spPr>
              <a:xfrm rot="1785150">
                <a:off x="1068819" y="2701658"/>
                <a:ext cx="3245491" cy="2850050"/>
              </a:xfrm>
              <a:prstGeom prst="hexagon">
                <a:avLst>
                  <a:gd name="adj" fmla="val 28097"/>
                  <a:gd name="vf" fmla="val 11547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477812-2E04-4D27-899E-2225C3C08BCD}"/>
                </a:ext>
              </a:extLst>
            </p:cNvPr>
            <p:cNvSpPr/>
            <p:nvPr/>
          </p:nvSpPr>
          <p:spPr>
            <a:xfrm>
              <a:off x="3555852" y="3067785"/>
              <a:ext cx="464916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ex) </a:t>
              </a:r>
              <a:r>
                <a:rPr lang="en-US" altLang="ko-KR" sz="1600" dirty="0" err="1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Gov.branch</a:t>
              </a:r>
              <a:r>
                <a:rPr lang="en-US" altLang="ko-KR" sz="1600" dirty="0">
                  <a:solidFill>
                    <a:srgbClr val="24292E"/>
                  </a:solidFill>
                  <a:latin typeface="나눔스퀘어_ac" panose="020B0600000101010101" pitchFamily="50" charset="-127"/>
                </a:rPr>
                <a:t> employee, Recycling Center administrators, etc..</a:t>
              </a:r>
            </a:p>
          </p:txBody>
        </p:sp>
        <p:pic>
          <p:nvPicPr>
            <p:cNvPr id="2" name="Picture 2" descr="Computer Icons System Administrator Businessperson, Man Icon ...">
              <a:extLst>
                <a:ext uri="{FF2B5EF4-FFF2-40B4-BE49-F238E27FC236}">
                  <a16:creationId xmlns:a16="http://schemas.microsoft.com/office/drawing/2014/main" id="{FC7329E9-792A-4916-B166-CD4DA101E2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25" b="91797" l="10000" r="90000">
                          <a14:foregroundMark x1="45435" y1="14648" x2="48478" y2="33789"/>
                          <a14:foregroundMark x1="48696" y1="3125" x2="48696" y2="3125"/>
                          <a14:foregroundMark x1="50217" y1="71484" x2="50217" y2="71484"/>
                          <a14:foregroundMark x1="50435" y1="67773" x2="50652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4" r="25784"/>
            <a:stretch/>
          </p:blipFill>
          <p:spPr bwMode="auto">
            <a:xfrm>
              <a:off x="1430485" y="2835040"/>
              <a:ext cx="1178233" cy="1341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AA051A3-B5D6-4DBC-BBE2-5164C9696F9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111" y="2954348"/>
              <a:ext cx="5163889" cy="0"/>
            </a:xfrm>
            <a:prstGeom prst="line">
              <a:avLst/>
            </a:prstGeom>
            <a:ln w="571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6F6DA97-0D28-4B27-9E94-9BDBC84959E8}"/>
                </a:ext>
              </a:extLst>
            </p:cNvPr>
            <p:cNvSpPr/>
            <p:nvPr/>
          </p:nvSpPr>
          <p:spPr>
            <a:xfrm>
              <a:off x="4045224" y="2585016"/>
              <a:ext cx="4159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24292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Administrators for After-used Battery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9DD7E32-6E30-4A60-A821-D7CEFC1BBBDA}"/>
              </a:ext>
            </a:extLst>
          </p:cNvPr>
          <p:cNvGrpSpPr/>
          <p:nvPr/>
        </p:nvGrpSpPr>
        <p:grpSpPr>
          <a:xfrm>
            <a:off x="3728572" y="3974592"/>
            <a:ext cx="7253615" cy="2043358"/>
            <a:chOff x="3728572" y="3974592"/>
            <a:chExt cx="7253615" cy="20433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83AD510-5E89-404C-A050-2A298DEA3EF8}"/>
                </a:ext>
              </a:extLst>
            </p:cNvPr>
            <p:cNvSpPr/>
            <p:nvPr/>
          </p:nvSpPr>
          <p:spPr>
            <a:xfrm>
              <a:off x="3815282" y="5119833"/>
              <a:ext cx="2010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24292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Electric Car users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016BD39-71B5-444C-9BAF-25CF3B4B0BE7}"/>
                </a:ext>
              </a:extLst>
            </p:cNvPr>
            <p:cNvGrpSpPr/>
            <p:nvPr/>
          </p:nvGrpSpPr>
          <p:grpSpPr>
            <a:xfrm>
              <a:off x="8655316" y="3974592"/>
              <a:ext cx="2326871" cy="2043358"/>
              <a:chOff x="856167" y="2510233"/>
              <a:chExt cx="3670800" cy="3223538"/>
            </a:xfrm>
          </p:grpSpPr>
          <p:sp>
            <p:nvSpPr>
              <p:cNvPr id="19" name="육각형 18">
                <a:extLst>
                  <a:ext uri="{FF2B5EF4-FFF2-40B4-BE49-F238E27FC236}">
                    <a16:creationId xmlns:a16="http://schemas.microsoft.com/office/drawing/2014/main" id="{F30B1230-E107-4675-822E-6C3398971A19}"/>
                  </a:ext>
                </a:extLst>
              </p:cNvPr>
              <p:cNvSpPr/>
              <p:nvPr/>
            </p:nvSpPr>
            <p:spPr>
              <a:xfrm rot="1785150">
                <a:off x="856167" y="2510233"/>
                <a:ext cx="3670800" cy="3223538"/>
              </a:xfrm>
              <a:prstGeom prst="hexagon">
                <a:avLst>
                  <a:gd name="adj" fmla="val 28097"/>
                  <a:gd name="vf" fmla="val 115470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육각형 19">
                <a:extLst>
                  <a:ext uri="{FF2B5EF4-FFF2-40B4-BE49-F238E27FC236}">
                    <a16:creationId xmlns:a16="http://schemas.microsoft.com/office/drawing/2014/main" id="{5D753238-DDF6-4643-9199-FDE2195B624B}"/>
                  </a:ext>
                </a:extLst>
              </p:cNvPr>
              <p:cNvSpPr/>
              <p:nvPr/>
            </p:nvSpPr>
            <p:spPr>
              <a:xfrm rot="1785150">
                <a:off x="1068819" y="2701658"/>
                <a:ext cx="3245491" cy="2850050"/>
              </a:xfrm>
              <a:prstGeom prst="hexagon">
                <a:avLst>
                  <a:gd name="adj" fmla="val 28097"/>
                  <a:gd name="vf" fmla="val 11547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2976D9B-F4AD-4470-967B-776DFC05C317}"/>
                </a:ext>
              </a:extLst>
            </p:cNvPr>
            <p:cNvCxnSpPr>
              <a:cxnSpLocks/>
            </p:cNvCxnSpPr>
            <p:nvPr/>
          </p:nvCxnSpPr>
          <p:spPr>
            <a:xfrm>
              <a:off x="3728572" y="5566447"/>
              <a:ext cx="5163889" cy="0"/>
            </a:xfrm>
            <a:prstGeom prst="line">
              <a:avLst/>
            </a:prstGeom>
            <a:ln w="571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자동차 여행 - 무료 수송개 아이콘">
              <a:extLst>
                <a:ext uri="{FF2B5EF4-FFF2-40B4-BE49-F238E27FC236}">
                  <a16:creationId xmlns:a16="http://schemas.microsoft.com/office/drawing/2014/main" id="{73E09BCF-A49A-45A5-9736-EC192C2F13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52" b="27333"/>
            <a:stretch/>
          </p:blipFill>
          <p:spPr bwMode="auto">
            <a:xfrm>
              <a:off x="9120408" y="4683309"/>
              <a:ext cx="1396682" cy="62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157A31-D442-460D-9024-07555601803D}"/>
              </a:ext>
            </a:extLst>
          </p:cNvPr>
          <p:cNvSpPr/>
          <p:nvPr/>
        </p:nvSpPr>
        <p:spPr>
          <a:xfrm>
            <a:off x="976495" y="1446014"/>
            <a:ext cx="13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Target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F7362E-595E-AB4E-9BB4-B8F2154F349E}"/>
              </a:ext>
            </a:extLst>
          </p:cNvPr>
          <p:cNvSpPr txBox="1"/>
          <p:nvPr/>
        </p:nvSpPr>
        <p:spPr>
          <a:xfrm>
            <a:off x="313765" y="20618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</a:t>
            </a:r>
            <a:endParaRPr lang="ko-KR" alt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4B0E8B-E730-D249-8174-16D5E8E1061A}"/>
              </a:ext>
            </a:extLst>
          </p:cNvPr>
          <p:cNvSpPr txBox="1"/>
          <p:nvPr/>
        </p:nvSpPr>
        <p:spPr>
          <a:xfrm>
            <a:off x="953845" y="206189"/>
            <a:ext cx="204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35632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744</Words>
  <Application>Microsoft Office PowerPoint</Application>
  <PresentationFormat>와이드스크린</PresentationFormat>
  <Paragraphs>196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Wingdings</vt:lpstr>
      <vt:lpstr>경기천년제목V Bold</vt:lpstr>
      <vt:lpstr>나눔스퀘어_ac Bold</vt:lpstr>
      <vt:lpstr>NanumSquare ExtraBold</vt:lpstr>
      <vt:lpstr>나눔스퀘어_ac ExtraBold</vt:lpstr>
      <vt:lpstr>맑은 고딕</vt:lpstr>
      <vt:lpstr>나눔스퀘어_ac</vt:lpstr>
      <vt:lpstr>경기천년제목 Light</vt:lpstr>
      <vt:lpstr>NanumSquare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seoyun kim</dc:creator>
  <cp:lastModifiedBy>승수 이</cp:lastModifiedBy>
  <cp:revision>95</cp:revision>
  <dcterms:created xsi:type="dcterms:W3CDTF">2020-06-18T08:51:40Z</dcterms:created>
  <dcterms:modified xsi:type="dcterms:W3CDTF">2020-06-27T14:54:51Z</dcterms:modified>
</cp:coreProperties>
</file>